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Lst>
  <p:sldSz cy="5143500" cx="9144000"/>
  <p:notesSz cx="6858000" cy="9144000"/>
  <p:embeddedFontLst>
    <p:embeddedFont>
      <p:font typeface="Raleway"/>
      <p:regular r:id="rId63"/>
      <p:bold r:id="rId64"/>
      <p:italic r:id="rId65"/>
      <p:boldItalic r:id="rId66"/>
    </p:embeddedFont>
    <p:embeddedFont>
      <p:font typeface="Lato"/>
      <p:regular r:id="rId67"/>
      <p:bold r:id="rId68"/>
      <p:italic r:id="rId69"/>
      <p:boldItalic r:id="rId70"/>
    </p:embeddedFont>
    <p:embeddedFont>
      <p:font typeface="Google Sans"/>
      <p:regular r:id="rId71"/>
      <p:bold r:id="rId72"/>
      <p:italic r:id="rId73"/>
      <p:boldItalic r:id="rId74"/>
    </p:embeddedFont>
    <p:embeddedFont>
      <p:font typeface="Google Sans Text"/>
      <p:regular r:id="rId75"/>
      <p:bold r:id="rId76"/>
      <p:italic r:id="rId77"/>
      <p:boldItalic r:id="rId7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72A3F14-2592-4CEE-BE0D-3A3221CA2729}">
  <a:tblStyle styleId="{272A3F14-2592-4CEE-BE0D-3A3221CA2729}" styleName="Table_0">
    <a:wholeTbl>
      <a:tcTxStyle>
        <a:font>
          <a:latin typeface="Arial"/>
          <a:ea typeface="Arial"/>
          <a:cs typeface="Arial"/>
        </a:font>
        <a:srgbClr val="000000"/>
      </a:tcTxStyle>
      <a:tcStyle>
        <a:tcBdr>
          <a:left>
            <a:ln cap="flat" cmpd="sng" w="9525">
              <a:solidFill>
                <a:srgbClr val="000000"/>
              </a:solidFill>
              <a:prstDash val="solid"/>
              <a:round/>
              <a:headEnd len="sm" w="sm" type="none"/>
              <a:tailEnd len="sm" w="sm" type="none"/>
            </a:ln>
          </a:left>
          <a:right>
            <a:ln cap="flat" cmpd="sng" w="9525">
              <a:solidFill>
                <a:srgbClr val="000000"/>
              </a:solidFill>
              <a:prstDash val="solid"/>
              <a:round/>
              <a:headEnd len="sm" w="sm" type="none"/>
              <a:tailEnd len="sm" w="sm" type="none"/>
            </a:ln>
          </a:right>
          <a:top>
            <a:ln cap="flat" cmpd="sng" w="9525">
              <a:solidFill>
                <a:srgbClr val="000000"/>
              </a:solidFill>
              <a:prstDash val="solid"/>
              <a:round/>
              <a:headEnd len="sm" w="sm" type="none"/>
              <a:tailEnd len="sm" w="sm" type="none"/>
            </a:ln>
          </a:top>
          <a:bottom>
            <a:ln cap="flat" cmpd="sng" w="9525">
              <a:solidFill>
                <a:srgbClr val="000000"/>
              </a:solidFill>
              <a:prstDash val="solid"/>
              <a:round/>
              <a:headEnd len="sm" w="sm" type="none"/>
              <a:tailEnd len="sm" w="sm" type="none"/>
            </a:ln>
          </a:bottom>
          <a:insideH>
            <a:ln cap="flat" cmpd="sng" w="9525">
              <a:solidFill>
                <a:srgbClr val="000000"/>
              </a:solidFill>
              <a:prstDash val="solid"/>
              <a:round/>
              <a:headEnd len="sm" w="sm" type="none"/>
              <a:tailEnd len="sm" w="sm" type="none"/>
            </a:ln>
          </a:insideH>
          <a:insideV>
            <a:ln cap="flat" cmpd="sng" w="9525">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GoogleSans-italic.fntdata"/><Relationship Id="rId72" Type="http://schemas.openxmlformats.org/officeDocument/2006/relationships/font" Target="fonts/GoogleSans-bold.fntdata"/><Relationship Id="rId31" Type="http://schemas.openxmlformats.org/officeDocument/2006/relationships/slide" Target="slides/slide25.xml"/><Relationship Id="rId75" Type="http://schemas.openxmlformats.org/officeDocument/2006/relationships/font" Target="fonts/GoogleSansText-regular.fntdata"/><Relationship Id="rId30" Type="http://schemas.openxmlformats.org/officeDocument/2006/relationships/slide" Target="slides/slide24.xml"/><Relationship Id="rId74" Type="http://schemas.openxmlformats.org/officeDocument/2006/relationships/font" Target="fonts/GoogleSans-boldItalic.fntdata"/><Relationship Id="rId33" Type="http://schemas.openxmlformats.org/officeDocument/2006/relationships/slide" Target="slides/slide27.xml"/><Relationship Id="rId77" Type="http://schemas.openxmlformats.org/officeDocument/2006/relationships/font" Target="fonts/GoogleSansText-italic.fntdata"/><Relationship Id="rId32" Type="http://schemas.openxmlformats.org/officeDocument/2006/relationships/slide" Target="slides/slide26.xml"/><Relationship Id="rId76" Type="http://schemas.openxmlformats.org/officeDocument/2006/relationships/font" Target="fonts/GoogleSansText-bold.fntdata"/><Relationship Id="rId35" Type="http://schemas.openxmlformats.org/officeDocument/2006/relationships/slide" Target="slides/slide29.xml"/><Relationship Id="rId34" Type="http://schemas.openxmlformats.org/officeDocument/2006/relationships/slide" Target="slides/slide28.xml"/><Relationship Id="rId78" Type="http://schemas.openxmlformats.org/officeDocument/2006/relationships/font" Target="fonts/GoogleSansText-boldItalic.fntdata"/><Relationship Id="rId71" Type="http://schemas.openxmlformats.org/officeDocument/2006/relationships/font" Target="fonts/GoogleSans-regular.fntdata"/><Relationship Id="rId70" Type="http://schemas.openxmlformats.org/officeDocument/2006/relationships/font" Target="fonts/Lato-boldItalic.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font" Target="fonts/Raleway-bold.fntdata"/><Relationship Id="rId63" Type="http://schemas.openxmlformats.org/officeDocument/2006/relationships/font" Target="fonts/Raleway-regular.fntdata"/><Relationship Id="rId22" Type="http://schemas.openxmlformats.org/officeDocument/2006/relationships/slide" Target="slides/slide16.xml"/><Relationship Id="rId66" Type="http://schemas.openxmlformats.org/officeDocument/2006/relationships/font" Target="fonts/Raleway-boldItalic.fntdata"/><Relationship Id="rId21" Type="http://schemas.openxmlformats.org/officeDocument/2006/relationships/slide" Target="slides/slide15.xml"/><Relationship Id="rId65" Type="http://schemas.openxmlformats.org/officeDocument/2006/relationships/font" Target="fonts/Raleway-italic.fntdata"/><Relationship Id="rId24" Type="http://schemas.openxmlformats.org/officeDocument/2006/relationships/slide" Target="slides/slide18.xml"/><Relationship Id="rId68" Type="http://schemas.openxmlformats.org/officeDocument/2006/relationships/font" Target="fonts/Lato-bold.fntdata"/><Relationship Id="rId23" Type="http://schemas.openxmlformats.org/officeDocument/2006/relationships/slide" Target="slides/slide17.xml"/><Relationship Id="rId67" Type="http://schemas.openxmlformats.org/officeDocument/2006/relationships/font" Target="fonts/Lato-regular.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Lato-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56024bef86_0_34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56024bef86_0_135: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6024bef86_0_413: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56024bef86_0_160: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56024bef86_0_19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56024bef86_0_241: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56024bef86_0_25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56024bef86_0_307: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56024bef86_0_315: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56024bef86_0_31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356024bef86_0_32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5fce5b524_1_9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56024bef86_0_325: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356024bef86_0_36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56024bef86_0_400: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356024bef86_0_431: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356024bef86_0_44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56024bef86_0_46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356024bef86_0_485: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Titolo: </a:t>
            </a:r>
            <a:r>
              <a:rPr b="1" lang="it">
                <a:solidFill>
                  <a:schemeClr val="dk1"/>
                </a:solidFill>
              </a:rPr>
              <a:t>L'IA al Front Desk: Ottimizzare l'Accoglienza e la Gestione Pazienti</a:t>
            </a:r>
            <a:r>
              <a:rPr lang="it">
                <a:solidFill>
                  <a:schemeClr val="dk1"/>
                </a:solidFill>
              </a:rPr>
              <a:t>. Sottotitolo: Parte 3.1 della Presentazione: Un Nuovo Paradigma per l'Efficienza dello Studio Dentistico. Immagine accattivante e moderna di un front desk, integrando elementi digitali come schermi touch screen discreti, un ologramma stilizzato di un assistente virtuale o icone che suggeriscono intelligenza artificiale, il tutto mantenendo un'atmosfera accogliente e professionale.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56024bef86_0_510: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Obiettivi della sezione: Approfondire la comprensione di come l'Intelligenza Artificiale possa radicalmente trasformare le molteplici attività svolte quotidianamente al front desk di uno studio dentistico moderno. Esplorare in dettaglio una gamma di strumenti basati sull'IA specificamente progettati per migliorare la gestione degli appuntamenti, ottimizzare la comunicazione con i pazienti attraverso vari canali e automatizzare compiti ripetitivi. Identificare in modo chiaro e conciso i benefici tangibili che queste tecnologie possono apportare sia all'Assistente di Studio Odontoiatrico (ASO) che all'intero funzionamento dello studio dentistico, migliorando l'efficienza, riducendo gli errori e aumentando la soddisfazione dei pazienti.</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356024bef86_0_537: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56024bef86_0_563: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b="1" lang="it">
                <a:solidFill>
                  <a:schemeClr val="dk1"/>
                </a:solidFill>
              </a:rPr>
              <a:t>Slide 3:</a:t>
            </a:r>
            <a:r>
              <a:rPr lang="it">
                <a:solidFill>
                  <a:schemeClr val="dk1"/>
                </a:solidFill>
              </a:rPr>
              <a:t> Titolo: </a:t>
            </a:r>
            <a:r>
              <a:rPr b="1" lang="it">
                <a:solidFill>
                  <a:schemeClr val="dk1"/>
                </a:solidFill>
              </a:rPr>
              <a:t>Agenda Ottimizzata: L'IA al Servizio degli Appuntamenti</a:t>
            </a:r>
            <a:r>
              <a:rPr lang="it">
                <a:solidFill>
                  <a:schemeClr val="dk1"/>
                </a:solidFill>
              </a:rPr>
              <a:t>. Punti chiave: Analisi approfondita delle sfide tradizionali comunemente riscontrate nella gestione manuale dell'agenda di uno studio dentistico, evidenziando la frequenza di errori di trascrizione, il problema delle sovrapposizioni di appuntamenti che causano disagi ai pazienti e perdite di tempo, e i periodi di inattività non ottimizzati che riducono la produttività complessiva. Introduzione concisa e chiara al concetto di software di gestione intelligente potenziato dall'Intelligenza Artificiale, spiegando come questi sistemi avanzati utilizzano algoritmi sofisticati per superare le limitazioni dei metodi tradizionali.</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55fce5b524_1_14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356024bef86_0_588: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Caratteristiche avanzate dei software IA per l'agenda: Dettaglio sull'ottimizzazione automatica degli slot orari in base a criteri predefiniti come la durata delle prestazioni, la disponibilità dei professionisti e le preferenze dei pazienti, minimizzando i tempi morti e massimizzando l'utilizzo delle risorse. Descrizione della gestione efficiente delle richieste di appuntamento ricevute online attraverso portali web o app dedicate, nonché delle richieste pervenute fuori orario lavorativo, con la possibilità di offrire risposte immediate o di inserire automaticamente le richieste in un flusso di lavoro per la successiva elaborazione. Spiegazione dell'importanza dell'integrazione bidirezionale con i calendari esistenti utilizzati nello studio (ad esempio, Google Calendar, Outlook Calendar), garantendo una sincronizzazione in tempo reale e evitando conflitti. Presentazione di esempi concreti di software specifici per il settore dentale (OrisLine Maia, CGM AIDA, Arini), fornendo brevi descrizioni dettagliate delle loro funzionalità chiave, come la gestione intelligente delle liste d'attesa, la previsione della probabilità di no-show e la riorganizzazione automatica degli appuntamenti in caso di cancellazioni (eventualmente includere screenshot stilizzati e moderni delle interfacce utente per illustrare la facilità d'uso e le funzionalità).</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56024bef86_0_61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Vantaggi significativi per l'ASO: Dimostrazione di come l'IA contribuisca a una drastica riduzione del carico di lavoro manuale precedentemente dedicato alla pianificazione e alla gestione degli appuntamenti, liberando tempo prezioso per altre mansioni più strategiche. Evidenziazione della diminuzione degli errori umani e delle dimenticanze spesso associate alla gestione manuale, con conseguente miglioramento dell'accuratezza e dell'affidabilità dell'agenda. Sottolineatura della maggiore efficienza complessiva nella pianificazione degli appuntamenti, consentendo di ottimizzare il flusso di lavoro dello studio e di accogliere un numero maggiore di pazienti. Enfasi sul fatto che, grazie all'automazione di compiti routinari, l'ASO può dedicare più tempo ed energie ad attività che richiedono maggiore attenzione, come l'assistenza diretta ai pazienti, la gestione della comunicazione personalizzata e il supporto alle attività cliniche.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56024bef86_0_637: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it">
                <a:solidFill>
                  <a:schemeClr val="dk1"/>
                </a:solidFill>
              </a:rPr>
              <a:t>Approfondimento sulla gestione efficace delle urgenze e degli imprevisti tramite l'intelligenza artificiale. Spiegazione dettagliata di come il software può analizzare l'agenda esistente e identificare automaticamente le migliori opzioni per riorganizzare gli appuntamenti in modo efficiente in caso di necessità, minimizzando i disagi per gli altri pazienti e garantendo una risposta rapida alle emergenze. Illustrare come il sistema può comunicare automaticamente le modifiche ai pazienti interessati tramite notifiche personalizzate.</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356024bef86_0_663: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Titolo: </a:t>
            </a:r>
            <a:r>
              <a:rPr b="1" lang="it">
                <a:solidFill>
                  <a:schemeClr val="dk1"/>
                </a:solidFill>
              </a:rPr>
              <a:t>Comunicazione Pazienti Intelligente: Chatbot e Messaggistica Automatica</a:t>
            </a:r>
            <a:r>
              <a:rPr lang="it">
                <a:solidFill>
                  <a:schemeClr val="dk1"/>
                </a:solidFill>
              </a:rPr>
              <a:t>. Punti chiave: Sottolineatura dell'importanza cruciale di una comunicazione efficace, tempestiva e personalizzata con i pazienti per costruire fiducia, migliorare la loro esperienza complessiva e ridurre i tassi di no-show. Introduzione dettagliata ai chatbot basati su IA e ai sistemi di messaggistica automatizzata intelligenti, spiegando come queste tecnologie possono gestire in modo autonomo una vasta gamma di interazioni con i pazienti, fornendo risposte rapide e pertinenti 24 ore su 24, 7 giorni su 7.</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356024bef86_0_68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Chatbot avanzati per FAQ: Descrizione approfondita delle capacità dei chatbot di rispondere in modo naturale e preciso a una vasta gamma di domande frequenti poste dai pazienti, garantendo una disponibilità continua anche al di fuori degli orari di apertura dello studio. Fornire esempi concreti e pertinenti di domande tipiche che i pazienti pongono frequentemente (orari di apertura, indicazioni per raggiungere lo studio, informazioni sui costi delle prestazioni, istruzioni di preparazione per specifici trattamenti, politiche di cancellazione). Evidenziare i vantaggi significativi sia per lo studio (riduzione del carico di lavoro del personale del front desk, disponibilità costante di informazioni per i pazienti) che per i pazienti (accesso immediato alle risposte, maggiore comodità e autonomia nella ricerca di informazioni). (Eventualmente includere uno screenshot stilizzato e ben progettato di un'interfaccia di chatbot integrato nel sito web o nell'app dello studio).</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356024bef86_0_715: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Sistemi intelligenti per l'invio automatico di promemoria, conferme di appuntamento e richiami di trattamento: Spiegazione di come l'IA consenta la personalizzazione dinamica dei messaggi inviati ai pazienti, adattando il contenuto in base al tipo di appuntamento, alle preferenze di comunicazione e alla storia del paziente. Dettaglio sull'integrazione flessibile con diversi canali di comunicazione ampiamente utilizzati (SMS, email, messaggi WhatsApp), garantendo che i messaggi raggiungano i pazienti nel modo più efficace. Sottolineatura dell'impatto significativo di questi sistemi nella riduzione del tasso di appuntamenti mancati (no-show), con conseguente ottimizzazione dell'agenda e maggiore efficienza economica per lo studio. Fornire esempi concreti di messaggi testuali ben formulati per promemoria, conferme e richiami, evidenziando l'importanza di un linguaggio chiaro, conciso e professionale.</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356024bef86_0_75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356024bef86_0_776: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b="1" lang="it">
                <a:solidFill>
                  <a:schemeClr val="dk1"/>
                </a:solidFill>
              </a:rPr>
              <a:t>IA per il Supporto Clinico e il Back-Office: Efficienza Ottimizzata</a:t>
            </a:r>
            <a:r>
              <a:rPr lang="it">
                <a:solidFill>
                  <a:schemeClr val="dk1"/>
                </a:solidFill>
              </a:rPr>
              <a:t>. Sottotitolo: Parte 3.2 della Presentazione: Strumenti Intelligenti per Alleggerire il Lavoro Quotidiano. Immagine che rappresenti un ambiente clinico moderno con elementi digitali discreti, come un tablet per la documentazione o un display che mostri dati di sterilizzazione.</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56024bef86_0_800: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lang="it">
                <a:solidFill>
                  <a:schemeClr val="dk1"/>
                </a:solidFill>
              </a:rPr>
              <a:t>Obiettivi della sezione: Esplorare come l'Intelligenza Artificiale possa migliorare significativamente le attività cliniche e di back-office nello studio odontoiatrico, riducendo i tempi dedicati alla documentazione, ottimizzando i processi di sterilizzazione e tracciabilità, e aprendo la strada a una gestione più efficiente del magazzino. Fornire esempi concreti di strumenti basati sull'IA già disponibili e discutere il loro potenziale impatto positivo sul lavoro dell'ASO.</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356024bef86_0_838: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b="1" lang="it">
                <a:solidFill>
                  <a:schemeClr val="dk1"/>
                </a:solidFill>
              </a:rPr>
              <a:t>Semplificare la Documentazione Clinica con l'IA</a:t>
            </a:r>
            <a:r>
              <a:rPr lang="it">
                <a:solidFill>
                  <a:schemeClr val="dk1"/>
                </a:solidFill>
              </a:rPr>
              <a:t>. Punti chiave: Evidenziare le sfide e il tempo richiesto per la tradizionale documentazione clinica (note, anamnesi). Introdurre il concetto di software di riconoscimento e trascrizione vocale basato su IA.</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55fce5b524_1_296: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356024bef86_0_891: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lang="it">
                <a:solidFill>
                  <a:schemeClr val="dk1"/>
                </a:solidFill>
              </a:rPr>
              <a:t>Funzionalità e vantaggi del software di trascrizione vocale: Descrizione di come questi software convertono la voce in testo in modo accurato, riducendo la necessità di digitazione manuale. Menzionare la possibilità di personalizzare il vocabolario con termini medici specifici. Sottolineare il risparmio di tempo, la riduzione degli errori di trascrizione e la possibilità di dedicare più attenzione al paziente durante la visita. Esempi di software (Dragon Medical One, Transkriptor). (Opzionale: screenshot stilizzato di un'interfaccia utente).</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356024bef86_0_916: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lang="it">
                <a:solidFill>
                  <a:schemeClr val="dk1"/>
                </a:solidFill>
              </a:rPr>
              <a:t>Titolo: </a:t>
            </a:r>
            <a:r>
              <a:rPr b="1" lang="it">
                <a:solidFill>
                  <a:schemeClr val="dk1"/>
                </a:solidFill>
              </a:rPr>
              <a:t>Sterilizzazione e Tracciabilità Intelligenti</a:t>
            </a:r>
            <a:r>
              <a:rPr lang="it">
                <a:solidFill>
                  <a:schemeClr val="dk1"/>
                </a:solidFill>
              </a:rPr>
              <a:t>. Punti chiave: Sottolineare l'importanza critica dei processi di sterilizzazione e tracciabilità per la sicurezza dei pazienti e la conformità normativa. Introdurre il concetto di autoclavi intelligenti e sistemi di tracciabilità digitale.</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356024bef86_0_94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lang="it">
                <a:solidFill>
                  <a:schemeClr val="dk1"/>
                </a:solidFill>
              </a:rPr>
              <a:t>Autoclavi Intelligenti: Descrizione di come le autoclavi moderne, integrate con sistemi digitali, possono monitorare e registrare automaticamente i cicli di sterilizzazione, riducendo la necessità di documentazione manuale e minimizzando il rischio di errori. Possibilità di generare report dettagliati e di allarmi in caso di anomalie.</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356024bef86_0_968: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lang="it">
                <a:solidFill>
                  <a:schemeClr val="dk1"/>
                </a:solidFill>
              </a:rPr>
              <a:t>Sistemi di Tracciabilità Digitale (Codici a Barre/QR Code): Spiegazione di come l'utilizzo di codici a barre o QR code sugli strumenti e sui materiali sterili consenta una tracciabilità precisa e rapida. Descrizione del processo di scansione e registrazione delle informazioni relative all'utilizzo e alla sterilizzazione di ciascun elemento. Vantaggi in termini di sicurezza, conformità e gestione degli inventari. Esempi di sistemi (Anthos MyTrace, Euronda Pro System). (Opzionale: immagine stilizzata di un codice QR su uno strumento).</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356024bef86_0_99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b="1" lang="it">
                <a:solidFill>
                  <a:schemeClr val="dk1"/>
                </a:solidFill>
              </a:rPr>
              <a:t>Verso una Gestione Intelligente del Magazzino</a:t>
            </a:r>
            <a:r>
              <a:rPr lang="it">
                <a:solidFill>
                  <a:schemeClr val="dk1"/>
                </a:solidFill>
              </a:rPr>
              <a:t>. Punti chiave: Introdurre il concetto di gestione del magazzino basata sull'IA come evoluzione dei sistemi tradizionali.</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356024bef86_0_102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lang="it">
                <a:solidFill>
                  <a:schemeClr val="dk1"/>
                </a:solidFill>
              </a:rPr>
              <a:t>Potenziale dell'IA per la Previsione dei Consumi: Spiegazione di come algoritmi di IA possono analizzare i dati storici di utilizzo dei materiali, i calendari degli appuntamenti e altri fattori per prevedere la domanda futura. Vantaggi in termini di riduzione degli sprechi, ottimizzazione degli ordini e prevenzione di carenze di materiali critici.</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356024bef86_0_1065: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295275" rtl="0" algn="l">
              <a:lnSpc>
                <a:spcPct val="115000"/>
              </a:lnSpc>
              <a:spcBef>
                <a:spcPts val="600"/>
              </a:spcBef>
              <a:spcAft>
                <a:spcPts val="0"/>
              </a:spcAft>
              <a:buClr>
                <a:schemeClr val="dk1"/>
              </a:buClr>
              <a:buSzPts val="1100"/>
              <a:buChar char="●"/>
            </a:pPr>
            <a:r>
              <a:rPr lang="it">
                <a:solidFill>
                  <a:schemeClr val="dk1"/>
                </a:solidFill>
              </a:rPr>
              <a:t>Suggerimenti di Riordino Intelligenti: Descrizione di come i sistemi basati su IA possono generare automaticamente suggerimenti di riordino in base alle previsioni di consumo e ai livelli di scorta attuali, semplificando il processo di approvvigionamento e garantendo la disponibilità dei materiali necessari</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356024bef86_0_109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Char char="●"/>
            </a:pPr>
            <a:r>
              <a:rPr lang="it">
                <a:solidFill>
                  <a:schemeClr val="dk1"/>
                </a:solidFill>
              </a:rPr>
              <a:t>ntroduzione alla sezione. Sottolineare che l'adozione dell'IA porta con sé delle sfide concrete che vanno affrontate con consapevolezza. L'ingranaggio con le icone serve come metafora visiva della complessità.</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356024bef86_0_1118: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Ostacoli Pratici: Il Costo dell'Innovazione</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Discutere i costi iniziali e continuativi. Invitare il pubblico a riflettere sul ROI. Presentare possibili strategie per mitigare l'impatto economico. Esempi concreti di software freemium o piani di adozione graduale possono essere utili.</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356024bef86_0_114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 Ostacoli Pratici: Integrazione con i Sistemi Esistenti</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Spiegare la difficoltà di integrare l'IA con i sistemi già in uso. Evidenziare il ruolo delle API. Portare esempi di problemi di interoperabilità comuni e possibili soluzioni, come la necessità di consulenza IT o l'adozione di standard.</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55fce5b524_1_206: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356024bef86_0_116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Ostacoli Pratici: La Formazione del Team</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Enfatizzare che la formazione è un investimento cruciale. Discutere la resistenza al cambiamento e come superarla. Suggerire diverse modalità di formazione e l'importanza di valorizzare le competenze interne.</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356024bef86_0_119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La Cruciale Questione della Privacy dei Dati (GDPR)</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Ricordare che l'IA si basa sui dati e sottolineare l'importanza del rispetto del GDPR. Spiegare gli obblighi principali (consenso, oblio, protezione dati sensibili). Suggerire di scegliere fornitori conformi e implementare misure di sicurezza.</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356024bef86_0_121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Riservatezza del Paziente nell'Uso di Strumenti AI</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Specificare come l'IA può potenzialmente compromettere la riservatezza. Introdurre concetti come anonimizzazione e pseudonimizzazione. Raccomandare accordi di non divulgazione con i fornitori.</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356024bef86_0_1243: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Supervisione Umana e Responsabilità Professionale</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Ribadire che l'IA è uno strumento di supporto e non sostituisce il professionista. Chiarire che la responsabilità finale rimane umana. Sottolineare la necessità di monitorare l'output dell'IA.</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356024bef86_0_1267: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Il Rischio di Spersonalizzazione</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Mettere in guardia contro il rischio di perdere il contatto umano a causa dell'automazione. Suggerire di bilanciare efficienza e calore umano e di usare l'IA per liberare tempo per interazioni significative.</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356024bef86_0_1292: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Mantenere un Forte Contatto Umano Empatico</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Sottolineare che l'empatia è insostituibile. Suggerire di formare il personale per usare l'IA come supporto alla relazione con il paziente e incoraggiare la comunicazione efficace.</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35956e15072_0_0: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a:solidFill>
                  <a:schemeClr val="dk1"/>
                </a:solidFill>
              </a:rPr>
              <a:t>Mantenere un Forte Contatto Umano Empatico</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i="1" lang="it">
                <a:solidFill>
                  <a:schemeClr val="dk1"/>
                </a:solidFill>
              </a:rPr>
              <a:t>Note per il relatore:</a:t>
            </a:r>
            <a:r>
              <a:rPr lang="it">
                <a:solidFill>
                  <a:schemeClr val="dk1"/>
                </a:solidFill>
              </a:rPr>
              <a:t> Sottolineare che l'empatia è insostituibile. Suggerire di formare il personale per usare l'IA come supporto alla relazione con il paziente e incoraggiare la comunicazione efficace.</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55fce5b524_1_259: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56024bef86_0_2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56024bef86_0_54: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56024bef86_0_81:notes"/>
          <p:cNvSpPr txBox="1"/>
          <p:nvPr>
            <p:ph idx="1" type="body"/>
          </p:nvPr>
        </p:nvSpPr>
        <p:spPr>
          <a:xfrm>
            <a:off x="2286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D">
  <p:cSld name="TITLE_AND_BODY_2_1_1_1_1_1">
    <p:spTree>
      <p:nvGrpSpPr>
        <p:cNvPr id="82" name="Shape 82"/>
        <p:cNvGrpSpPr/>
        <p:nvPr/>
      </p:nvGrpSpPr>
      <p:grpSpPr>
        <a:xfrm>
          <a:off x="0" y="0"/>
          <a:ext cx="0" cy="0"/>
          <a:chOff x="0" y="0"/>
          <a:chExt cx="0" cy="0"/>
        </a:xfrm>
      </p:grpSpPr>
      <p:sp>
        <p:nvSpPr>
          <p:cNvPr id="83" name="Google Shape;83;p13"/>
          <p:cNvSpPr txBox="1"/>
          <p:nvPr>
            <p:ph type="title"/>
          </p:nvPr>
        </p:nvSpPr>
        <p:spPr>
          <a:xfrm>
            <a:off x="228600" y="804675"/>
            <a:ext cx="3730200" cy="795600"/>
          </a:xfrm>
          <a:prstGeom prst="rect">
            <a:avLst/>
          </a:prstGeom>
        </p:spPr>
        <p:txBody>
          <a:bodyPr anchorCtr="0" anchor="t"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4" name="Google Shape;84;p13"/>
          <p:cNvSpPr txBox="1"/>
          <p:nvPr>
            <p:ph idx="1" type="body"/>
          </p:nvPr>
        </p:nvSpPr>
        <p:spPr>
          <a:xfrm>
            <a:off x="228600" y="1901954"/>
            <a:ext cx="3730200" cy="26976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85" name="Google Shape;85;p13"/>
          <p:cNvSpPr/>
          <p:nvPr>
            <p:ph idx="2" type="pic"/>
          </p:nvPr>
        </p:nvSpPr>
        <p:spPr>
          <a:xfrm>
            <a:off x="4233672" y="228600"/>
            <a:ext cx="4690800" cy="4690800"/>
          </a:xfrm>
          <a:prstGeom prst="round2DiagRect">
            <a:avLst>
              <a:gd fmla="val 16667" name="adj1"/>
              <a:gd fmla="val 0" name="adj2"/>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G">
  <p:cSld name="TITLE_AND_BODY_2_1_1_1_1_1_1_1_1">
    <p:spTree>
      <p:nvGrpSpPr>
        <p:cNvPr id="86" name="Shape 86"/>
        <p:cNvGrpSpPr/>
        <p:nvPr/>
      </p:nvGrpSpPr>
      <p:grpSpPr>
        <a:xfrm>
          <a:off x="0" y="0"/>
          <a:ext cx="0" cy="0"/>
          <a:chOff x="0" y="0"/>
          <a:chExt cx="0" cy="0"/>
        </a:xfrm>
      </p:grpSpPr>
      <p:sp>
        <p:nvSpPr>
          <p:cNvPr id="87" name="Google Shape;87;p14"/>
          <p:cNvSpPr/>
          <p:nvPr>
            <p:ph idx="2" type="pic"/>
          </p:nvPr>
        </p:nvSpPr>
        <p:spPr>
          <a:xfrm>
            <a:off x="4233672" y="228600"/>
            <a:ext cx="4690800" cy="4690800"/>
          </a:xfrm>
          <a:prstGeom prst="rect">
            <a:avLst/>
          </a:prstGeom>
          <a:noFill/>
          <a:ln>
            <a:noFill/>
          </a:ln>
        </p:spPr>
      </p:sp>
      <p:sp>
        <p:nvSpPr>
          <p:cNvPr id="88" name="Google Shape;88;p14"/>
          <p:cNvSpPr txBox="1"/>
          <p:nvPr>
            <p:ph type="title"/>
          </p:nvPr>
        </p:nvSpPr>
        <p:spPr>
          <a:xfrm>
            <a:off x="228600" y="228600"/>
            <a:ext cx="3557100" cy="841200"/>
          </a:xfrm>
          <a:prstGeom prst="rect">
            <a:avLst/>
          </a:prstGeom>
        </p:spPr>
        <p:txBody>
          <a:bodyPr anchorCtr="0" anchor="t"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14"/>
          <p:cNvSpPr txBox="1"/>
          <p:nvPr>
            <p:ph idx="1" type="body"/>
          </p:nvPr>
        </p:nvSpPr>
        <p:spPr>
          <a:xfrm>
            <a:off x="228600" y="1600200"/>
            <a:ext cx="3557100" cy="33192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B">
  <p:cSld name="TITLE_AND_BODY_2_1_1_1">
    <p:spTree>
      <p:nvGrpSpPr>
        <p:cNvPr id="90" name="Shape 90"/>
        <p:cNvGrpSpPr/>
        <p:nvPr/>
      </p:nvGrpSpPr>
      <p:grpSpPr>
        <a:xfrm>
          <a:off x="0" y="0"/>
          <a:ext cx="0" cy="0"/>
          <a:chOff x="0" y="0"/>
          <a:chExt cx="0" cy="0"/>
        </a:xfrm>
      </p:grpSpPr>
      <p:sp>
        <p:nvSpPr>
          <p:cNvPr id="91" name="Google Shape;91;p15"/>
          <p:cNvSpPr/>
          <p:nvPr>
            <p:ph idx="2" type="pic"/>
          </p:nvPr>
        </p:nvSpPr>
        <p:spPr>
          <a:xfrm>
            <a:off x="4517136" y="475488"/>
            <a:ext cx="4188000" cy="4188000"/>
          </a:xfrm>
          <a:prstGeom prst="roundRect">
            <a:avLst>
              <a:gd fmla="val 8475" name="adj"/>
            </a:avLst>
          </a:prstGeom>
          <a:noFill/>
          <a:ln>
            <a:noFill/>
          </a:ln>
        </p:spPr>
      </p:sp>
      <p:sp>
        <p:nvSpPr>
          <p:cNvPr id="92" name="Google Shape;92;p15"/>
          <p:cNvSpPr txBox="1"/>
          <p:nvPr>
            <p:ph type="title"/>
          </p:nvPr>
        </p:nvSpPr>
        <p:spPr>
          <a:xfrm>
            <a:off x="548650" y="576075"/>
            <a:ext cx="3556800" cy="868800"/>
          </a:xfrm>
          <a:prstGeom prst="rect">
            <a:avLst/>
          </a:prstGeom>
        </p:spPr>
        <p:txBody>
          <a:bodyPr anchorCtr="0" anchor="t"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3" name="Google Shape;93;p15"/>
          <p:cNvSpPr txBox="1"/>
          <p:nvPr>
            <p:ph idx="1" type="body"/>
          </p:nvPr>
        </p:nvSpPr>
        <p:spPr>
          <a:xfrm>
            <a:off x="438912" y="1655064"/>
            <a:ext cx="3666600" cy="2871300"/>
          </a:xfrm>
          <a:prstGeom prst="rect">
            <a:avLst/>
          </a:prstGeom>
        </p:spPr>
        <p:txBody>
          <a:bodyPr anchorCtr="0" anchor="ctr"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cxnSp>
        <p:nvCxnSpPr>
          <p:cNvPr id="94" name="Google Shape;94;p15"/>
          <p:cNvCxnSpPr/>
          <p:nvPr/>
        </p:nvCxnSpPr>
        <p:spPr>
          <a:xfrm>
            <a:off x="530352" y="402336"/>
            <a:ext cx="1059900" cy="0"/>
          </a:xfrm>
          <a:prstGeom prst="straightConnector1">
            <a:avLst/>
          </a:prstGeom>
          <a:noFill/>
          <a:ln cap="flat" cmpd="sng" w="9525">
            <a:solidFill>
              <a:srgbClr val="595959"/>
            </a:solidFill>
            <a:prstDash val="solid"/>
            <a:round/>
            <a:headEnd len="sm" w="sm" type="none"/>
            <a:tailEnd len="sm" w="sm" type="none"/>
          </a:ln>
        </p:spPr>
      </p:cxnSp>
      <p:cxnSp>
        <p:nvCxnSpPr>
          <p:cNvPr id="95" name="Google Shape;95;p15"/>
          <p:cNvCxnSpPr/>
          <p:nvPr/>
        </p:nvCxnSpPr>
        <p:spPr>
          <a:xfrm>
            <a:off x="530352" y="4745736"/>
            <a:ext cx="1059900" cy="0"/>
          </a:xfrm>
          <a:prstGeom prst="straightConnector1">
            <a:avLst/>
          </a:prstGeom>
          <a:noFill/>
          <a:ln cap="flat" cmpd="sng" w="9525">
            <a:solidFill>
              <a:srgbClr val="595959"/>
            </a:solidFill>
            <a:prstDash val="solid"/>
            <a:round/>
            <a:headEnd len="sm" w="sm" type="none"/>
            <a:tailEnd len="sm" w="sm"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H">
  <p:cSld name="TITLE_AND_BODY_2_1_1_1_1_1_1_1_1_1">
    <p:spTree>
      <p:nvGrpSpPr>
        <p:cNvPr id="96" name="Shape 96"/>
        <p:cNvGrpSpPr/>
        <p:nvPr/>
      </p:nvGrpSpPr>
      <p:grpSpPr>
        <a:xfrm>
          <a:off x="0" y="0"/>
          <a:ext cx="0" cy="0"/>
          <a:chOff x="0" y="0"/>
          <a:chExt cx="0" cy="0"/>
        </a:xfrm>
      </p:grpSpPr>
      <p:sp>
        <p:nvSpPr>
          <p:cNvPr id="97" name="Google Shape;97;p16"/>
          <p:cNvSpPr/>
          <p:nvPr>
            <p:ph idx="2" type="pic"/>
          </p:nvPr>
        </p:nvSpPr>
        <p:spPr>
          <a:xfrm>
            <a:off x="548640" y="1554480"/>
            <a:ext cx="2807100" cy="2807100"/>
          </a:xfrm>
          <a:prstGeom prst="roundRect">
            <a:avLst>
              <a:gd fmla="val 8343" name="adj"/>
            </a:avLst>
          </a:prstGeom>
          <a:noFill/>
          <a:ln>
            <a:noFill/>
          </a:ln>
        </p:spPr>
      </p:sp>
      <p:sp>
        <p:nvSpPr>
          <p:cNvPr id="98" name="Google Shape;98;p16"/>
          <p:cNvSpPr txBox="1"/>
          <p:nvPr>
            <p:ph type="title"/>
          </p:nvPr>
        </p:nvSpPr>
        <p:spPr>
          <a:xfrm>
            <a:off x="548675" y="603500"/>
            <a:ext cx="7923900" cy="667500"/>
          </a:xfrm>
          <a:prstGeom prst="rect">
            <a:avLst/>
          </a:prstGeom>
        </p:spPr>
        <p:txBody>
          <a:bodyPr anchorCtr="0" anchor="t"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9" name="Google Shape;99;p16"/>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cxnSp>
        <p:nvCxnSpPr>
          <p:cNvPr id="100" name="Google Shape;100;p16"/>
          <p:cNvCxnSpPr/>
          <p:nvPr/>
        </p:nvCxnSpPr>
        <p:spPr>
          <a:xfrm>
            <a:off x="544200" y="451125"/>
            <a:ext cx="1059900" cy="0"/>
          </a:xfrm>
          <a:prstGeom prst="straightConnector1">
            <a:avLst/>
          </a:prstGeom>
          <a:noFill/>
          <a:ln cap="flat" cmpd="sng" w="9525">
            <a:solidFill>
              <a:srgbClr val="595959"/>
            </a:solidFill>
            <a:prstDash val="solid"/>
            <a:round/>
            <a:headEnd len="sm" w="sm" type="none"/>
            <a:tailEnd len="sm" w="sm" type="none"/>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4_1_B">
  <p:cSld name="CUSTOM_1_1_1">
    <p:spTree>
      <p:nvGrpSpPr>
        <p:cNvPr id="101" name="Shape 101"/>
        <p:cNvGrpSpPr/>
        <p:nvPr/>
      </p:nvGrpSpPr>
      <p:grpSpPr>
        <a:xfrm>
          <a:off x="0" y="0"/>
          <a:ext cx="0" cy="0"/>
          <a:chOff x="0" y="0"/>
          <a:chExt cx="0" cy="0"/>
        </a:xfrm>
      </p:grpSpPr>
      <p:sp>
        <p:nvSpPr>
          <p:cNvPr id="102" name="Google Shape;102;p17"/>
          <p:cNvSpPr/>
          <p:nvPr>
            <p:ph idx="2" type="pic"/>
          </p:nvPr>
        </p:nvSpPr>
        <p:spPr>
          <a:xfrm>
            <a:off x="228600" y="2587752"/>
            <a:ext cx="2222100" cy="2222100"/>
          </a:xfrm>
          <a:prstGeom prst="teardrop">
            <a:avLst>
              <a:gd fmla="val 100000" name="adj"/>
            </a:avLst>
          </a:prstGeom>
          <a:noFill/>
          <a:ln>
            <a:noFill/>
          </a:ln>
        </p:spPr>
      </p:sp>
      <p:sp>
        <p:nvSpPr>
          <p:cNvPr id="103" name="Google Shape;103;p17"/>
          <p:cNvSpPr txBox="1"/>
          <p:nvPr>
            <p:ph type="title"/>
          </p:nvPr>
        </p:nvSpPr>
        <p:spPr>
          <a:xfrm>
            <a:off x="301752" y="310896"/>
            <a:ext cx="2788800" cy="1965900"/>
          </a:xfrm>
          <a:prstGeom prst="rect">
            <a:avLst/>
          </a:prstGeom>
        </p:spPr>
        <p:txBody>
          <a:bodyPr anchorCtr="0" anchor="t" bIns="0" lIns="0" spcFirstLastPara="1" rIns="0" wrap="square" tIns="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17"/>
          <p:cNvSpPr txBox="1"/>
          <p:nvPr/>
        </p:nvSpPr>
        <p:spPr>
          <a:xfrm>
            <a:off x="3209544" y="301752"/>
            <a:ext cx="5304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01</a:t>
            </a:r>
            <a:endParaRPr>
              <a:solidFill>
                <a:schemeClr val="dk2"/>
              </a:solidFill>
            </a:endParaRPr>
          </a:p>
        </p:txBody>
      </p:sp>
      <p:sp>
        <p:nvSpPr>
          <p:cNvPr id="105" name="Google Shape;105;p17"/>
          <p:cNvSpPr txBox="1"/>
          <p:nvPr/>
        </p:nvSpPr>
        <p:spPr>
          <a:xfrm>
            <a:off x="3209544" y="2020824"/>
            <a:ext cx="5304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02</a:t>
            </a:r>
            <a:endParaRPr>
              <a:solidFill>
                <a:schemeClr val="dk2"/>
              </a:solidFill>
            </a:endParaRPr>
          </a:p>
        </p:txBody>
      </p:sp>
      <p:sp>
        <p:nvSpPr>
          <p:cNvPr id="106" name="Google Shape;106;p17"/>
          <p:cNvSpPr txBox="1"/>
          <p:nvPr/>
        </p:nvSpPr>
        <p:spPr>
          <a:xfrm>
            <a:off x="6117336" y="301752"/>
            <a:ext cx="5304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03</a:t>
            </a:r>
            <a:endParaRPr>
              <a:solidFill>
                <a:schemeClr val="dk2"/>
              </a:solidFill>
            </a:endParaRPr>
          </a:p>
        </p:txBody>
      </p:sp>
      <p:sp>
        <p:nvSpPr>
          <p:cNvPr id="107" name="Google Shape;107;p17"/>
          <p:cNvSpPr txBox="1"/>
          <p:nvPr>
            <p:ph idx="1" type="body"/>
          </p:nvPr>
        </p:nvSpPr>
        <p:spPr>
          <a:xfrm>
            <a:off x="3739896" y="374900"/>
            <a:ext cx="21672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8" name="Google Shape;108;p17"/>
          <p:cNvSpPr txBox="1"/>
          <p:nvPr>
            <p:ph idx="3" type="body"/>
          </p:nvPr>
        </p:nvSpPr>
        <p:spPr>
          <a:xfrm>
            <a:off x="6665976" y="374904"/>
            <a:ext cx="21672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9" name="Google Shape;109;p17"/>
          <p:cNvSpPr txBox="1"/>
          <p:nvPr>
            <p:ph idx="4" type="body"/>
          </p:nvPr>
        </p:nvSpPr>
        <p:spPr>
          <a:xfrm>
            <a:off x="6665976" y="2093976"/>
            <a:ext cx="21672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10" name="Google Shape;110;p17"/>
          <p:cNvSpPr txBox="1"/>
          <p:nvPr/>
        </p:nvSpPr>
        <p:spPr>
          <a:xfrm>
            <a:off x="6117336" y="2020824"/>
            <a:ext cx="5304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04</a:t>
            </a:r>
            <a:endParaRPr>
              <a:solidFill>
                <a:schemeClr val="dk2"/>
              </a:solidFill>
            </a:endParaRPr>
          </a:p>
        </p:txBody>
      </p:sp>
      <p:sp>
        <p:nvSpPr>
          <p:cNvPr id="111" name="Google Shape;111;p17"/>
          <p:cNvSpPr txBox="1"/>
          <p:nvPr>
            <p:ph idx="5" type="body"/>
          </p:nvPr>
        </p:nvSpPr>
        <p:spPr>
          <a:xfrm>
            <a:off x="3739896" y="2093976"/>
            <a:ext cx="21672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0_B">
  <p:cSld name="TITLE_AND_BODY_1_1">
    <p:spTree>
      <p:nvGrpSpPr>
        <p:cNvPr id="112" name="Shape 112"/>
        <p:cNvGrpSpPr/>
        <p:nvPr/>
      </p:nvGrpSpPr>
      <p:grpSpPr>
        <a:xfrm>
          <a:off x="0" y="0"/>
          <a:ext cx="0" cy="0"/>
          <a:chOff x="0" y="0"/>
          <a:chExt cx="0" cy="0"/>
        </a:xfrm>
      </p:grpSpPr>
      <p:sp>
        <p:nvSpPr>
          <p:cNvPr id="113" name="Google Shape;113;p18"/>
          <p:cNvSpPr txBox="1"/>
          <p:nvPr>
            <p:ph idx="1" type="body"/>
          </p:nvPr>
        </p:nvSpPr>
        <p:spPr>
          <a:xfrm>
            <a:off x="384048" y="1948992"/>
            <a:ext cx="5266800" cy="28986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14" name="Google Shape;114;p18"/>
          <p:cNvSpPr txBox="1"/>
          <p:nvPr>
            <p:ph type="title"/>
          </p:nvPr>
        </p:nvSpPr>
        <p:spPr>
          <a:xfrm>
            <a:off x="384048" y="384048"/>
            <a:ext cx="5266800" cy="850500"/>
          </a:xfrm>
          <a:prstGeom prst="rect">
            <a:avLst/>
          </a:prstGeom>
        </p:spPr>
        <p:txBody>
          <a:bodyPr anchorCtr="0" anchor="t"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C">
  <p:cSld name="TITLE_AND_BODY_2_1_1_1_1">
    <p:spTree>
      <p:nvGrpSpPr>
        <p:cNvPr id="115" name="Shape 115"/>
        <p:cNvGrpSpPr/>
        <p:nvPr/>
      </p:nvGrpSpPr>
      <p:grpSpPr>
        <a:xfrm>
          <a:off x="0" y="0"/>
          <a:ext cx="0" cy="0"/>
          <a:chOff x="0" y="0"/>
          <a:chExt cx="0" cy="0"/>
        </a:xfrm>
      </p:grpSpPr>
      <p:sp>
        <p:nvSpPr>
          <p:cNvPr id="116" name="Google Shape;116;p19"/>
          <p:cNvSpPr/>
          <p:nvPr>
            <p:ph idx="2" type="pic"/>
          </p:nvPr>
        </p:nvSpPr>
        <p:spPr>
          <a:xfrm>
            <a:off x="228600" y="228600"/>
            <a:ext cx="4690800" cy="4690800"/>
          </a:xfrm>
          <a:prstGeom prst="roundRect">
            <a:avLst>
              <a:gd fmla="val 50000" name="adj"/>
            </a:avLst>
          </a:prstGeom>
          <a:noFill/>
          <a:ln>
            <a:noFill/>
          </a:ln>
        </p:spPr>
      </p:sp>
      <p:sp>
        <p:nvSpPr>
          <p:cNvPr id="117" name="Google Shape;117;p19"/>
          <p:cNvSpPr txBox="1"/>
          <p:nvPr>
            <p:ph type="title"/>
          </p:nvPr>
        </p:nvSpPr>
        <p:spPr>
          <a:xfrm>
            <a:off x="5362500" y="640075"/>
            <a:ext cx="3467100" cy="795600"/>
          </a:xfrm>
          <a:prstGeom prst="rect">
            <a:avLst/>
          </a:prstGeom>
        </p:spPr>
        <p:txBody>
          <a:bodyPr anchorCtr="0" anchor="t"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8" name="Google Shape;118;p19"/>
          <p:cNvSpPr txBox="1"/>
          <p:nvPr>
            <p:ph idx="1" type="body"/>
          </p:nvPr>
        </p:nvSpPr>
        <p:spPr>
          <a:xfrm>
            <a:off x="5279300" y="1901949"/>
            <a:ext cx="3550200" cy="2697600"/>
          </a:xfrm>
          <a:prstGeom prst="rect">
            <a:avLst/>
          </a:prstGeom>
        </p:spPr>
        <p:txBody>
          <a:bodyPr anchorCtr="0" anchor="ctr"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A">
  <p:cSld name="TITLE_AND_BODY_2">
    <p:spTree>
      <p:nvGrpSpPr>
        <p:cNvPr id="119" name="Shape 119"/>
        <p:cNvGrpSpPr/>
        <p:nvPr/>
      </p:nvGrpSpPr>
      <p:grpSpPr>
        <a:xfrm>
          <a:off x="0" y="0"/>
          <a:ext cx="0" cy="0"/>
          <a:chOff x="0" y="0"/>
          <a:chExt cx="0" cy="0"/>
        </a:xfrm>
      </p:grpSpPr>
      <p:sp>
        <p:nvSpPr>
          <p:cNvPr id="120" name="Google Shape;120;p20"/>
          <p:cNvSpPr/>
          <p:nvPr>
            <p:ph idx="2" type="pic"/>
          </p:nvPr>
        </p:nvSpPr>
        <p:spPr>
          <a:xfrm>
            <a:off x="3996000" y="0"/>
            <a:ext cx="5148000" cy="5143500"/>
          </a:xfrm>
          <a:prstGeom prst="rect">
            <a:avLst/>
          </a:prstGeom>
          <a:noFill/>
          <a:ln>
            <a:noFill/>
          </a:ln>
        </p:spPr>
      </p:sp>
      <p:sp>
        <p:nvSpPr>
          <p:cNvPr id="121" name="Google Shape;121;p20"/>
          <p:cNvSpPr txBox="1"/>
          <p:nvPr>
            <p:ph type="title"/>
          </p:nvPr>
        </p:nvSpPr>
        <p:spPr>
          <a:xfrm>
            <a:off x="384048" y="329184"/>
            <a:ext cx="3154800" cy="868800"/>
          </a:xfrm>
          <a:prstGeom prst="rect">
            <a:avLst/>
          </a:prstGeom>
        </p:spPr>
        <p:txBody>
          <a:bodyPr anchorCtr="0" anchor="ctr"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22" name="Google Shape;122;p20"/>
          <p:cNvSpPr txBox="1"/>
          <p:nvPr>
            <p:ph idx="1" type="body"/>
          </p:nvPr>
        </p:nvSpPr>
        <p:spPr>
          <a:xfrm>
            <a:off x="329184" y="1545336"/>
            <a:ext cx="3218700" cy="30999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F">
  <p:cSld name="TITLE_AND_BODY_2_1_1_1_1_1_1_1">
    <p:spTree>
      <p:nvGrpSpPr>
        <p:cNvPr id="123" name="Shape 123"/>
        <p:cNvGrpSpPr/>
        <p:nvPr/>
      </p:nvGrpSpPr>
      <p:grpSpPr>
        <a:xfrm>
          <a:off x="0" y="0"/>
          <a:ext cx="0" cy="0"/>
          <a:chOff x="0" y="0"/>
          <a:chExt cx="0" cy="0"/>
        </a:xfrm>
      </p:grpSpPr>
      <p:sp>
        <p:nvSpPr>
          <p:cNvPr id="124" name="Google Shape;124;p21"/>
          <p:cNvSpPr/>
          <p:nvPr/>
        </p:nvSpPr>
        <p:spPr>
          <a:xfrm>
            <a:off x="228600" y="228600"/>
            <a:ext cx="8686800" cy="4686300"/>
          </a:xfrm>
          <a:prstGeom prst="roundRect">
            <a:avLst>
              <a:gd fmla="val 6123"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1"/>
          <p:cNvSpPr/>
          <p:nvPr>
            <p:ph idx="2" type="pic"/>
          </p:nvPr>
        </p:nvSpPr>
        <p:spPr>
          <a:xfrm>
            <a:off x="4626864" y="585216"/>
            <a:ext cx="3968400" cy="3968400"/>
          </a:xfrm>
          <a:prstGeom prst="rect">
            <a:avLst/>
          </a:prstGeom>
          <a:noFill/>
          <a:ln>
            <a:noFill/>
          </a:ln>
        </p:spPr>
      </p:sp>
      <p:sp>
        <p:nvSpPr>
          <p:cNvPr id="126" name="Google Shape;126;p21"/>
          <p:cNvSpPr txBox="1"/>
          <p:nvPr>
            <p:ph type="title"/>
          </p:nvPr>
        </p:nvSpPr>
        <p:spPr>
          <a:xfrm>
            <a:off x="557784" y="585216"/>
            <a:ext cx="3712500" cy="932700"/>
          </a:xfrm>
          <a:prstGeom prst="rect">
            <a:avLst/>
          </a:prstGeom>
        </p:spPr>
        <p:txBody>
          <a:bodyPr anchorCtr="0" anchor="t"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27" name="Google Shape;127;p21"/>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Tree>
  </p:cSld>
  <p:clrMapOvr>
    <a:masterClrMapping/>
  </p:clrMapOvr>
  <p:extLst>
    <p:ext uri="{DCECCB84-F9BA-43D5-87BE-67443E8EF086}">
      <p15:sldGuideLst>
        <p15:guide id="1" orient="horz" pos="1620">
          <p15:clr>
            <a:srgbClr val="E46962"/>
          </p15:clr>
        </p15:guide>
        <p15:guide id="2" pos="351">
          <p15:clr>
            <a:srgbClr val="E46962"/>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1_1_E">
  <p:cSld name="TITLE_AND_BODY_2_1_1_1_1_1_1">
    <p:spTree>
      <p:nvGrpSpPr>
        <p:cNvPr id="128" name="Shape 128"/>
        <p:cNvGrpSpPr/>
        <p:nvPr/>
      </p:nvGrpSpPr>
      <p:grpSpPr>
        <a:xfrm>
          <a:off x="0" y="0"/>
          <a:ext cx="0" cy="0"/>
          <a:chOff x="0" y="0"/>
          <a:chExt cx="0" cy="0"/>
        </a:xfrm>
      </p:grpSpPr>
      <p:sp>
        <p:nvSpPr>
          <p:cNvPr id="129" name="Google Shape;129;p22"/>
          <p:cNvSpPr/>
          <p:nvPr>
            <p:ph idx="2" type="pic"/>
          </p:nvPr>
        </p:nvSpPr>
        <p:spPr>
          <a:xfrm>
            <a:off x="466195" y="587552"/>
            <a:ext cx="3968400" cy="3968400"/>
          </a:xfrm>
          <a:prstGeom prst="roundRect">
            <a:avLst>
              <a:gd fmla="val 9998" name="adj"/>
            </a:avLst>
          </a:prstGeom>
          <a:noFill/>
          <a:ln>
            <a:noFill/>
          </a:ln>
        </p:spPr>
      </p:sp>
      <p:sp>
        <p:nvSpPr>
          <p:cNvPr id="130" name="Google Shape;130;p22"/>
          <p:cNvSpPr txBox="1"/>
          <p:nvPr>
            <p:ph type="title"/>
          </p:nvPr>
        </p:nvSpPr>
        <p:spPr>
          <a:xfrm>
            <a:off x="4896292" y="280875"/>
            <a:ext cx="3925200" cy="1092300"/>
          </a:xfrm>
          <a:prstGeom prst="rect">
            <a:avLst/>
          </a:prstGeom>
        </p:spPr>
        <p:txBody>
          <a:bodyPr anchorCtr="0" anchor="b" bIns="0" lIns="0" spcFirstLastPara="1" rIns="0" wrap="square" tIns="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1" name="Google Shape;131;p22"/>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cxnSp>
        <p:nvCxnSpPr>
          <p:cNvPr id="132" name="Google Shape;132;p22"/>
          <p:cNvCxnSpPr/>
          <p:nvPr/>
        </p:nvCxnSpPr>
        <p:spPr>
          <a:xfrm>
            <a:off x="4894857" y="1615440"/>
            <a:ext cx="1059900" cy="0"/>
          </a:xfrm>
          <a:prstGeom prst="straightConnector1">
            <a:avLst/>
          </a:prstGeom>
          <a:noFill/>
          <a:ln cap="flat" cmpd="sng" w="9525">
            <a:solidFill>
              <a:srgbClr val="595959"/>
            </a:solidFill>
            <a:prstDash val="solid"/>
            <a:round/>
            <a:headEnd len="sm" w="sm" type="none"/>
            <a:tailEnd len="sm" w="sm" type="none"/>
          </a:ln>
        </p:spPr>
      </p:cxnSp>
    </p:spTree>
  </p:cSld>
  <p:clrMapOvr>
    <a:masterClrMapping/>
  </p:clrMapOvr>
  <p:extLst>
    <p:ext uri="{DCECCB84-F9BA-43D5-87BE-67443E8EF086}">
      <p15:sldGuideLst>
        <p15:guide id="1" orient="horz" pos="1620">
          <p15:clr>
            <a:srgbClr val="E46962"/>
          </p15:clr>
        </p15:guide>
        <p15:guide id="2" pos="3083">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ted Slide 1_4_1_A">
  <p:cSld name="CUSTOM_1_1">
    <p:spTree>
      <p:nvGrpSpPr>
        <p:cNvPr id="133" name="Shape 133"/>
        <p:cNvGrpSpPr/>
        <p:nvPr/>
      </p:nvGrpSpPr>
      <p:grpSpPr>
        <a:xfrm>
          <a:off x="0" y="0"/>
          <a:ext cx="0" cy="0"/>
          <a:chOff x="0" y="0"/>
          <a:chExt cx="0" cy="0"/>
        </a:xfrm>
      </p:grpSpPr>
      <p:sp>
        <p:nvSpPr>
          <p:cNvPr id="134" name="Google Shape;134;p23"/>
          <p:cNvSpPr/>
          <p:nvPr>
            <p:ph idx="2" type="pic"/>
          </p:nvPr>
        </p:nvSpPr>
        <p:spPr>
          <a:xfrm>
            <a:off x="2990088" y="1436336"/>
            <a:ext cx="3173100" cy="3173100"/>
          </a:xfrm>
          <a:prstGeom prst="roundRect">
            <a:avLst>
              <a:gd fmla="val 50000" name="adj"/>
            </a:avLst>
          </a:prstGeom>
          <a:noFill/>
          <a:ln>
            <a:noFill/>
          </a:ln>
        </p:spPr>
      </p:sp>
      <p:sp>
        <p:nvSpPr>
          <p:cNvPr id="135" name="Google Shape;135;p23"/>
          <p:cNvSpPr txBox="1"/>
          <p:nvPr>
            <p:ph type="title"/>
          </p:nvPr>
        </p:nvSpPr>
        <p:spPr>
          <a:xfrm>
            <a:off x="228600" y="228600"/>
            <a:ext cx="8686800" cy="850500"/>
          </a:xfrm>
          <a:prstGeom prst="rect">
            <a:avLst/>
          </a:prstGeom>
        </p:spPr>
        <p:txBody>
          <a:bodyPr anchorCtr="0" anchor="ctr" bIns="0" lIns="0" spcFirstLastPara="1" rIns="0" wrap="square" tIns="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6" name="Google Shape;136;p23"/>
          <p:cNvSpPr txBox="1"/>
          <p:nvPr/>
        </p:nvSpPr>
        <p:spPr>
          <a:xfrm>
            <a:off x="210312" y="1171160"/>
            <a:ext cx="7773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01</a:t>
            </a:r>
            <a:endParaRPr>
              <a:solidFill>
                <a:schemeClr val="dk2"/>
              </a:solidFill>
            </a:endParaRPr>
          </a:p>
        </p:txBody>
      </p:sp>
      <p:sp>
        <p:nvSpPr>
          <p:cNvPr id="137" name="Google Shape;137;p23"/>
          <p:cNvSpPr txBox="1"/>
          <p:nvPr/>
        </p:nvSpPr>
        <p:spPr>
          <a:xfrm>
            <a:off x="210312" y="3274280"/>
            <a:ext cx="7773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02</a:t>
            </a:r>
            <a:endParaRPr>
              <a:solidFill>
                <a:schemeClr val="dk2"/>
              </a:solidFill>
            </a:endParaRPr>
          </a:p>
        </p:txBody>
      </p:sp>
      <p:sp>
        <p:nvSpPr>
          <p:cNvPr id="138" name="Google Shape;138;p23"/>
          <p:cNvSpPr txBox="1"/>
          <p:nvPr/>
        </p:nvSpPr>
        <p:spPr>
          <a:xfrm>
            <a:off x="6336792" y="1170432"/>
            <a:ext cx="7773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03</a:t>
            </a:r>
            <a:endParaRPr>
              <a:solidFill>
                <a:schemeClr val="dk2"/>
              </a:solidFill>
            </a:endParaRPr>
          </a:p>
        </p:txBody>
      </p:sp>
      <p:sp>
        <p:nvSpPr>
          <p:cNvPr id="139" name="Google Shape;139;p23"/>
          <p:cNvSpPr txBox="1"/>
          <p:nvPr>
            <p:ph idx="1" type="body"/>
          </p:nvPr>
        </p:nvSpPr>
        <p:spPr>
          <a:xfrm>
            <a:off x="1042416" y="1244312"/>
            <a:ext cx="16641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40" name="Google Shape;140;p23"/>
          <p:cNvSpPr txBox="1"/>
          <p:nvPr>
            <p:ph idx="3" type="body"/>
          </p:nvPr>
        </p:nvSpPr>
        <p:spPr>
          <a:xfrm>
            <a:off x="7178040" y="1243584"/>
            <a:ext cx="16641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41" name="Google Shape;141;p23"/>
          <p:cNvSpPr txBox="1"/>
          <p:nvPr>
            <p:ph idx="4" type="body"/>
          </p:nvPr>
        </p:nvSpPr>
        <p:spPr>
          <a:xfrm>
            <a:off x="7178040" y="3346704"/>
            <a:ext cx="16641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cxnSp>
        <p:nvCxnSpPr>
          <p:cNvPr id="142" name="Google Shape;142;p23"/>
          <p:cNvCxnSpPr/>
          <p:nvPr/>
        </p:nvCxnSpPr>
        <p:spPr>
          <a:xfrm>
            <a:off x="545049" y="1372270"/>
            <a:ext cx="415500" cy="0"/>
          </a:xfrm>
          <a:prstGeom prst="straightConnector1">
            <a:avLst/>
          </a:prstGeom>
          <a:noFill/>
          <a:ln cap="flat" cmpd="sng" w="9525">
            <a:solidFill>
              <a:srgbClr val="595959"/>
            </a:solidFill>
            <a:prstDash val="solid"/>
            <a:round/>
            <a:headEnd len="sm" w="sm" type="none"/>
            <a:tailEnd len="sm" w="sm" type="none"/>
          </a:ln>
        </p:spPr>
      </p:cxnSp>
      <p:cxnSp>
        <p:nvCxnSpPr>
          <p:cNvPr id="143" name="Google Shape;143;p23"/>
          <p:cNvCxnSpPr/>
          <p:nvPr/>
        </p:nvCxnSpPr>
        <p:spPr>
          <a:xfrm>
            <a:off x="545049" y="3474695"/>
            <a:ext cx="415500" cy="0"/>
          </a:xfrm>
          <a:prstGeom prst="straightConnector1">
            <a:avLst/>
          </a:prstGeom>
          <a:noFill/>
          <a:ln cap="flat" cmpd="sng" w="9525">
            <a:solidFill>
              <a:srgbClr val="595959"/>
            </a:solidFill>
            <a:prstDash val="solid"/>
            <a:round/>
            <a:headEnd len="sm" w="sm" type="none"/>
            <a:tailEnd len="sm" w="sm" type="none"/>
          </a:ln>
        </p:spPr>
      </p:cxnSp>
      <p:cxnSp>
        <p:nvCxnSpPr>
          <p:cNvPr id="144" name="Google Shape;144;p23"/>
          <p:cNvCxnSpPr/>
          <p:nvPr/>
        </p:nvCxnSpPr>
        <p:spPr>
          <a:xfrm>
            <a:off x="6677174" y="1371600"/>
            <a:ext cx="415500" cy="0"/>
          </a:xfrm>
          <a:prstGeom prst="straightConnector1">
            <a:avLst/>
          </a:prstGeom>
          <a:noFill/>
          <a:ln cap="flat" cmpd="sng" w="9525">
            <a:solidFill>
              <a:srgbClr val="595959"/>
            </a:solidFill>
            <a:prstDash val="solid"/>
            <a:round/>
            <a:headEnd len="sm" w="sm" type="none"/>
            <a:tailEnd len="sm" w="sm" type="none"/>
          </a:ln>
        </p:spPr>
      </p:cxnSp>
      <p:cxnSp>
        <p:nvCxnSpPr>
          <p:cNvPr id="145" name="Google Shape;145;p23"/>
          <p:cNvCxnSpPr/>
          <p:nvPr/>
        </p:nvCxnSpPr>
        <p:spPr>
          <a:xfrm>
            <a:off x="6677174" y="3474720"/>
            <a:ext cx="415500" cy="0"/>
          </a:xfrm>
          <a:prstGeom prst="straightConnector1">
            <a:avLst/>
          </a:prstGeom>
          <a:noFill/>
          <a:ln cap="flat" cmpd="sng" w="9525">
            <a:solidFill>
              <a:srgbClr val="595959"/>
            </a:solidFill>
            <a:prstDash val="solid"/>
            <a:round/>
            <a:headEnd len="sm" w="sm" type="none"/>
            <a:tailEnd len="sm" w="sm" type="none"/>
          </a:ln>
        </p:spPr>
      </p:cxnSp>
      <p:sp>
        <p:nvSpPr>
          <p:cNvPr id="146" name="Google Shape;146;p23"/>
          <p:cNvSpPr txBox="1"/>
          <p:nvPr/>
        </p:nvSpPr>
        <p:spPr>
          <a:xfrm>
            <a:off x="6336796" y="3273550"/>
            <a:ext cx="7773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a:solidFill>
                  <a:schemeClr val="dk2"/>
                </a:solidFill>
              </a:rPr>
              <a:t>04</a:t>
            </a:r>
            <a:endParaRPr>
              <a:solidFill>
                <a:schemeClr val="dk2"/>
              </a:solidFill>
            </a:endParaRPr>
          </a:p>
        </p:txBody>
      </p:sp>
      <p:sp>
        <p:nvSpPr>
          <p:cNvPr id="147" name="Google Shape;147;p23"/>
          <p:cNvSpPr txBox="1"/>
          <p:nvPr>
            <p:ph idx="5" type="body"/>
          </p:nvPr>
        </p:nvSpPr>
        <p:spPr>
          <a:xfrm>
            <a:off x="1042416" y="3347432"/>
            <a:ext cx="1664100" cy="1536300"/>
          </a:xfrm>
          <a:prstGeom prst="rect">
            <a:avLst/>
          </a:prstGeom>
        </p:spPr>
        <p:txBody>
          <a:bodyPr anchorCtr="0" anchor="t" bIns="0" lIns="0" spcFirstLastPara="1" rIns="0" wrap="square" tIns="0">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Tree>
  </p:cSld>
  <p:clrMapOvr>
    <a:masterClrMapping/>
  </p:clrMapOvr>
  <p:extLst>
    <p:ext uri="{DCECCB84-F9BA-43D5-87BE-67443E8EF086}">
      <p15:sldGuideLst>
        <p15:guide id="1" orient="horz" pos="1904">
          <p15:clr>
            <a:srgbClr val="E46962"/>
          </p15:clr>
        </p15:guide>
        <p15:guide id="2" pos="4718">
          <p15:clr>
            <a:srgbClr val="E46962"/>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2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 Id="rId3" Type="http://schemas.openxmlformats.org/officeDocument/2006/relationships/image" Target="../media/image1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hyperlink" Target="http://gemini.google.com" TargetMode="Externa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4.xml"/><Relationship Id="rId3"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9.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image" Target="../media/image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 Id="rId3"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 Id="rId3"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 Id="rId3" Type="http://schemas.openxmlformats.org/officeDocument/2006/relationships/image" Target="../media/image1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 Id="rId3" Type="http://schemas.openxmlformats.org/officeDocument/2006/relationships/image" Target="../media/image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 Id="rId3" Type="http://schemas.openxmlformats.org/officeDocument/2006/relationships/image" Target="../media/image2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8.xml"/><Relationship Id="rId3" Type="http://schemas.openxmlformats.org/officeDocument/2006/relationships/image" Target="../media/image2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9.xml"/><Relationship Id="rId3" Type="http://schemas.openxmlformats.org/officeDocument/2006/relationships/image" Target="../media/image2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1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1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2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2.xml"/><Relationship Id="rId3" Type="http://schemas.openxmlformats.org/officeDocument/2006/relationships/image" Target="../media/image2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3.xml"/><Relationship Id="rId3" Type="http://schemas.openxmlformats.org/officeDocument/2006/relationships/image" Target="../media/image20.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4.xml"/><Relationship Id="rId3" Type="http://schemas.openxmlformats.org/officeDocument/2006/relationships/image" Target="../media/image2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5.xml"/><Relationship Id="rId3" Type="http://schemas.openxmlformats.org/officeDocument/2006/relationships/image" Target="../media/image31.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29.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 Id="rId3" Type="http://schemas.openxmlformats.org/officeDocument/2006/relationships/image" Target="../media/image23.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8.xml"/><Relationship Id="rId3" Type="http://schemas.openxmlformats.org/officeDocument/2006/relationships/image" Target="../media/image36.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9.xml"/><Relationship Id="rId3" Type="http://schemas.openxmlformats.org/officeDocument/2006/relationships/image" Target="../media/image3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 Id="rId3" Type="http://schemas.openxmlformats.org/officeDocument/2006/relationships/image" Target="../media/image26.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1.xml"/><Relationship Id="rId3" Type="http://schemas.openxmlformats.org/officeDocument/2006/relationships/image" Target="../media/image35.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2.xml"/><Relationship Id="rId3" Type="http://schemas.openxmlformats.org/officeDocument/2006/relationships/image" Target="../media/image33.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3.xml"/><Relationship Id="rId3" Type="http://schemas.openxmlformats.org/officeDocument/2006/relationships/image" Target="../media/image37.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4.xml"/><Relationship Id="rId3" Type="http://schemas.openxmlformats.org/officeDocument/2006/relationships/image" Target="../media/image32.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5.xml"/><Relationship Id="rId3" Type="http://schemas.openxmlformats.org/officeDocument/2006/relationships/image" Target="../media/image4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 Id="rId3" Type="http://schemas.openxmlformats.org/officeDocument/2006/relationships/image" Target="../media/image34.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7.xml"/><Relationship Id="rId3" Type="http://schemas.openxmlformats.org/officeDocument/2006/relationships/image" Target="../media/image45.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8.xml"/><Relationship Id="rId3" Type="http://schemas.openxmlformats.org/officeDocument/2006/relationships/image" Target="../media/image38.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9.xml"/><Relationship Id="rId3" Type="http://schemas.openxmlformats.org/officeDocument/2006/relationships/image" Target="../media/image4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17.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0.xml"/><Relationship Id="rId3" Type="http://schemas.openxmlformats.org/officeDocument/2006/relationships/image" Target="../media/image39.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1.xml"/><Relationship Id="rId3" Type="http://schemas.openxmlformats.org/officeDocument/2006/relationships/image" Target="../media/image40.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2.xml"/><Relationship Id="rId3" Type="http://schemas.openxmlformats.org/officeDocument/2006/relationships/image" Target="../media/image42.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3.xml"/><Relationship Id="rId3" Type="http://schemas.openxmlformats.org/officeDocument/2006/relationships/image" Target="../media/image44.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4.xml"/><Relationship Id="rId3" Type="http://schemas.openxmlformats.org/officeDocument/2006/relationships/image" Target="../media/image46.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5.xml"/><Relationship Id="rId3" Type="http://schemas.openxmlformats.org/officeDocument/2006/relationships/image" Target="../media/image47.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6.xml"/><Relationship Id="rId3" Type="http://schemas.openxmlformats.org/officeDocument/2006/relationships/image" Target="../media/image4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4"/>
          <p:cNvSpPr txBox="1"/>
          <p:nvPr>
            <p:ph type="title"/>
          </p:nvPr>
        </p:nvSpPr>
        <p:spPr>
          <a:xfrm>
            <a:off x="396299" y="551825"/>
            <a:ext cx="8214000" cy="8688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Intelligenza Artificiale per ASO</a:t>
            </a:r>
            <a:endParaRPr/>
          </a:p>
        </p:txBody>
      </p:sp>
      <p:sp>
        <p:nvSpPr>
          <p:cNvPr id="152" name="Google Shape;152;p24"/>
          <p:cNvSpPr txBox="1"/>
          <p:nvPr>
            <p:ph idx="1" type="body"/>
          </p:nvPr>
        </p:nvSpPr>
        <p:spPr>
          <a:xfrm>
            <a:off x="438912" y="1655064"/>
            <a:ext cx="3666600" cy="2871300"/>
          </a:xfrm>
          <a:prstGeom prst="rect">
            <a:avLst/>
          </a:prstGeom>
        </p:spPr>
        <p:txBody>
          <a:bodyPr anchorCtr="0" anchor="ctr" bIns="0" lIns="0" spcFirstLastPara="1" rIns="0" wrap="square" tIns="0">
            <a:normAutofit/>
          </a:bodyPr>
          <a:lstStyle/>
          <a:p>
            <a:pPr indent="0" lvl="0" marL="0" rtl="0" algn="l">
              <a:spcBef>
                <a:spcPts val="0"/>
              </a:spcBef>
              <a:spcAft>
                <a:spcPts val="0"/>
              </a:spcAft>
              <a:buNone/>
            </a:pPr>
            <a:r>
              <a:rPr lang="it"/>
              <a:t>Autore: Ing. Luca Tebaldi</a:t>
            </a:r>
            <a:endParaRPr/>
          </a:p>
          <a:p>
            <a:pPr indent="0" lvl="0" marL="0" rtl="0" algn="l">
              <a:spcBef>
                <a:spcPts val="1200"/>
              </a:spcBef>
              <a:spcAft>
                <a:spcPts val="0"/>
              </a:spcAft>
              <a:buNone/>
            </a:pPr>
            <a:r>
              <a:rPr lang="it"/>
              <a:t>Ferrara 9 Maggio 2025</a:t>
            </a:r>
            <a:endParaRPr/>
          </a:p>
          <a:p>
            <a:pPr indent="0" lvl="0" marL="0" rtl="0" algn="l">
              <a:spcBef>
                <a:spcPts val="1200"/>
              </a:spcBef>
              <a:spcAft>
                <a:spcPts val="1200"/>
              </a:spcAft>
              <a:buNone/>
            </a:pPr>
            <a:r>
              <a:rPr lang="it"/>
              <a:t>Presentazione sull'IA e le sue possibili applicazioni</a:t>
            </a:r>
            <a:endParaRPr/>
          </a:p>
        </p:txBody>
      </p:sp>
      <p:pic>
        <p:nvPicPr>
          <p:cNvPr id="153" name="Google Shape;153;p24"/>
          <p:cNvPicPr preferRelativeResize="0"/>
          <p:nvPr>
            <p:ph idx="2" type="pic"/>
          </p:nvPr>
        </p:nvPicPr>
        <p:blipFill rotWithShape="1">
          <a:blip r:embed="rId3">
            <a:alphaModFix/>
          </a:blip>
          <a:srcRect b="0" l="0" r="0" t="0"/>
          <a:stretch/>
        </p:blipFill>
        <p:spPr>
          <a:xfrm>
            <a:off x="5462252" y="1420622"/>
            <a:ext cx="3243000" cy="3243000"/>
          </a:xfrm>
          <a:prstGeom prst="roundRect">
            <a:avLst>
              <a:gd fmla="val 8475" name="adj"/>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3"/>
          <p:cNvSpPr txBox="1"/>
          <p:nvPr>
            <p:ph type="title"/>
          </p:nvPr>
        </p:nvSpPr>
        <p:spPr>
          <a:xfrm>
            <a:off x="5362500" y="640075"/>
            <a:ext cx="3467100" cy="7956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Guida AI Efficace: Prompt Engineering</a:t>
            </a:r>
            <a:endParaRPr/>
          </a:p>
        </p:txBody>
      </p:sp>
      <p:sp>
        <p:nvSpPr>
          <p:cNvPr id="208" name="Google Shape;208;p33"/>
          <p:cNvSpPr txBox="1"/>
          <p:nvPr>
            <p:ph idx="1" type="body"/>
          </p:nvPr>
        </p:nvSpPr>
        <p:spPr>
          <a:xfrm>
            <a:off x="5279300" y="1901949"/>
            <a:ext cx="3550200" cy="2697600"/>
          </a:xfrm>
          <a:prstGeom prst="rect">
            <a:avLst/>
          </a:prstGeom>
        </p:spPr>
        <p:txBody>
          <a:bodyPr anchorCtr="0" anchor="ctr" bIns="0" lIns="0" spcFirstLastPara="1" rIns="0" wrap="square" tIns="0">
            <a:normAutofit/>
          </a:bodyPr>
          <a:lstStyle/>
          <a:p>
            <a:pPr indent="-311150" lvl="0" marL="457200" rtl="0" algn="l">
              <a:lnSpc>
                <a:spcPct val="115000"/>
              </a:lnSpc>
              <a:spcBef>
                <a:spcPts val="0"/>
              </a:spcBef>
              <a:spcAft>
                <a:spcPts val="0"/>
              </a:spcAft>
              <a:buSzPts val="1300"/>
              <a:buChar char="●"/>
            </a:pPr>
            <a:r>
              <a:rPr lang="it" sz="1200">
                <a:solidFill>
                  <a:srgbClr val="1B1C1D"/>
                </a:solidFill>
                <a:latin typeface="Google Sans"/>
                <a:ea typeface="Google Sans"/>
                <a:cs typeface="Google Sans"/>
                <a:sym typeface="Google Sans"/>
              </a:rPr>
              <a:t>Chiarezza e Specificità: Il Segreto è Essere Diretti</a:t>
            </a:r>
            <a:endParaRPr sz="1200">
              <a:solidFill>
                <a:srgbClr val="1B1C1D"/>
              </a:solidFill>
              <a:latin typeface="Google Sans"/>
              <a:ea typeface="Google Sans"/>
              <a:cs typeface="Google Sans"/>
              <a:sym typeface="Google Sans"/>
            </a:endParaRPr>
          </a:p>
          <a:p>
            <a:pPr indent="-304800" lvl="0" marL="457200" rtl="0" algn="l">
              <a:lnSpc>
                <a:spcPct val="115000"/>
              </a:lnSpc>
              <a:spcBef>
                <a:spcPts val="0"/>
              </a:spcBef>
              <a:spcAft>
                <a:spcPts val="0"/>
              </a:spcAft>
              <a:buClr>
                <a:srgbClr val="1B1C1D"/>
              </a:buClr>
              <a:buSzPts val="1200"/>
              <a:buFont typeface="Google Sans"/>
              <a:buChar char="●"/>
            </a:pPr>
            <a:r>
              <a:rPr lang="it" sz="1200">
                <a:solidFill>
                  <a:srgbClr val="1B1C1D"/>
                </a:solidFill>
                <a:latin typeface="Google Sans"/>
                <a:ea typeface="Google Sans"/>
                <a:cs typeface="Google Sans"/>
                <a:sym typeface="Google Sans"/>
              </a:rPr>
              <a:t>Il Potere del Contesto: Guida l'IA</a:t>
            </a:r>
            <a:endParaRPr sz="1200">
              <a:solidFill>
                <a:srgbClr val="1B1C1D"/>
              </a:solidFill>
              <a:latin typeface="Google Sans"/>
              <a:ea typeface="Google Sans"/>
              <a:cs typeface="Google Sans"/>
              <a:sym typeface="Google Sans"/>
            </a:endParaRPr>
          </a:p>
          <a:p>
            <a:pPr indent="-304800" lvl="0" marL="457200" rtl="0" algn="l">
              <a:lnSpc>
                <a:spcPct val="115000"/>
              </a:lnSpc>
              <a:spcBef>
                <a:spcPts val="0"/>
              </a:spcBef>
              <a:spcAft>
                <a:spcPts val="0"/>
              </a:spcAft>
              <a:buClr>
                <a:srgbClr val="1B1C1D"/>
              </a:buClr>
              <a:buSzPts val="1200"/>
              <a:buFont typeface="Google Sans"/>
              <a:buChar char="●"/>
            </a:pPr>
            <a:r>
              <a:rPr lang="it" sz="1200">
                <a:solidFill>
                  <a:srgbClr val="1B1C1D"/>
                </a:solidFill>
                <a:latin typeface="Google Sans"/>
                <a:ea typeface="Google Sans"/>
                <a:cs typeface="Google Sans"/>
                <a:sym typeface="Google Sans"/>
              </a:rPr>
              <a:t>Strutturare il Prompt: Organizzazione Logica</a:t>
            </a:r>
            <a:endParaRPr sz="1200">
              <a:solidFill>
                <a:srgbClr val="1B1C1D"/>
              </a:solidFill>
              <a:latin typeface="Google Sans"/>
              <a:ea typeface="Google Sans"/>
              <a:cs typeface="Google Sans"/>
              <a:sym typeface="Google Sans"/>
            </a:endParaRPr>
          </a:p>
          <a:p>
            <a:pPr indent="-304800" lvl="0" marL="457200" rtl="0" algn="l">
              <a:lnSpc>
                <a:spcPct val="115000"/>
              </a:lnSpc>
              <a:spcBef>
                <a:spcPts val="0"/>
              </a:spcBef>
              <a:spcAft>
                <a:spcPts val="0"/>
              </a:spcAft>
              <a:buClr>
                <a:srgbClr val="1B1C1D"/>
              </a:buClr>
              <a:buSzPts val="1200"/>
              <a:buFont typeface="Google Sans"/>
              <a:buChar char="●"/>
            </a:pPr>
            <a:r>
              <a:rPr lang="it" sz="1200">
                <a:solidFill>
                  <a:srgbClr val="1B1C1D"/>
                </a:solidFill>
                <a:latin typeface="Google Sans"/>
                <a:ea typeface="Google Sans"/>
                <a:cs typeface="Google Sans"/>
                <a:sym typeface="Google Sans"/>
              </a:rPr>
              <a:t>Definire l'Output Desiderato</a:t>
            </a:r>
            <a:endParaRPr sz="1200">
              <a:solidFill>
                <a:srgbClr val="1B1C1D"/>
              </a:solidFill>
              <a:latin typeface="Google Sans"/>
              <a:ea typeface="Google Sans"/>
              <a:cs typeface="Google Sans"/>
              <a:sym typeface="Google Sans"/>
            </a:endParaRPr>
          </a:p>
          <a:p>
            <a:pPr indent="-304800" lvl="0" marL="457200" rtl="0" algn="l">
              <a:lnSpc>
                <a:spcPct val="115000"/>
              </a:lnSpc>
              <a:spcBef>
                <a:spcPts val="0"/>
              </a:spcBef>
              <a:spcAft>
                <a:spcPts val="0"/>
              </a:spcAft>
              <a:buClr>
                <a:srgbClr val="1B1C1D"/>
              </a:buClr>
              <a:buSzPts val="1200"/>
              <a:buFont typeface="Google Sans"/>
              <a:buChar char="●"/>
            </a:pPr>
            <a:r>
              <a:rPr lang="it" sz="1200">
                <a:solidFill>
                  <a:srgbClr val="1B1C1D"/>
                </a:solidFill>
                <a:latin typeface="Google Sans"/>
                <a:ea typeface="Google Sans"/>
                <a:cs typeface="Google Sans"/>
                <a:sym typeface="Google Sans"/>
              </a:rPr>
              <a:t>L'Importanza dell'Iterazione: Prova, Impara, Migliora</a:t>
            </a:r>
            <a:endParaRPr sz="1200">
              <a:solidFill>
                <a:srgbClr val="1B1C1D"/>
              </a:solidFill>
              <a:latin typeface="Google Sans"/>
              <a:ea typeface="Google Sans"/>
              <a:cs typeface="Google Sans"/>
              <a:sym typeface="Google Sans"/>
            </a:endParaRPr>
          </a:p>
        </p:txBody>
      </p:sp>
      <p:pic>
        <p:nvPicPr>
          <p:cNvPr id="209" name="Google Shape;209;p33"/>
          <p:cNvPicPr preferRelativeResize="0"/>
          <p:nvPr>
            <p:ph idx="2" type="pic"/>
          </p:nvPr>
        </p:nvPicPr>
        <p:blipFill>
          <a:blip r:embed="rId3">
            <a:alphaModFix/>
          </a:blip>
          <a:stretch>
            <a:fillRect/>
          </a:stretch>
        </p:blipFill>
        <p:spPr>
          <a:xfrm>
            <a:off x="228600" y="228600"/>
            <a:ext cx="4690800" cy="4690800"/>
          </a:xfrm>
          <a:prstGeom prst="roundRect">
            <a:avLst>
              <a:gd fmla="val 50000" name="adj"/>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4"/>
          <p:cNvSpPr txBox="1"/>
          <p:nvPr>
            <p:ph type="title"/>
          </p:nvPr>
        </p:nvSpPr>
        <p:spPr>
          <a:xfrm>
            <a:off x="228600" y="228600"/>
            <a:ext cx="3557100" cy="8412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Mettiamoci alla prova</a:t>
            </a:r>
            <a:endParaRPr/>
          </a:p>
        </p:txBody>
      </p:sp>
      <p:sp>
        <p:nvSpPr>
          <p:cNvPr id="214" name="Google Shape;214;p34"/>
          <p:cNvSpPr txBox="1"/>
          <p:nvPr>
            <p:ph idx="1" type="body"/>
          </p:nvPr>
        </p:nvSpPr>
        <p:spPr>
          <a:xfrm>
            <a:off x="228600" y="1600200"/>
            <a:ext cx="3557100" cy="33192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Vai su </a:t>
            </a:r>
            <a:r>
              <a:rPr lang="it" u="sng">
                <a:solidFill>
                  <a:schemeClr val="hlink"/>
                </a:solidFill>
                <a:hlinkClick r:id="rId3"/>
              </a:rPr>
              <a:t>gemini.google.com</a:t>
            </a:r>
            <a:r>
              <a:rPr lang="it"/>
              <a:t> o scarica l’app dall’appstore</a:t>
            </a:r>
            <a:endParaRPr/>
          </a:p>
          <a:p>
            <a:pPr indent="-311150" lvl="0" marL="457200" rtl="0" algn="l">
              <a:spcBef>
                <a:spcPts val="0"/>
              </a:spcBef>
              <a:spcAft>
                <a:spcPts val="0"/>
              </a:spcAft>
              <a:buSzPts val="1300"/>
              <a:buChar char="●"/>
            </a:pPr>
            <a:r>
              <a:rPr lang="it"/>
              <a:t>modelli disponibili</a:t>
            </a:r>
            <a:endParaRPr/>
          </a:p>
          <a:p>
            <a:pPr indent="-298450" lvl="1" marL="914400" rtl="0" algn="l">
              <a:spcBef>
                <a:spcPts val="0"/>
              </a:spcBef>
              <a:spcAft>
                <a:spcPts val="0"/>
              </a:spcAft>
              <a:buSzPts val="1100"/>
              <a:buChar char="○"/>
            </a:pPr>
            <a:r>
              <a:rPr lang="it"/>
              <a:t>flash</a:t>
            </a:r>
            <a:endParaRPr/>
          </a:p>
          <a:p>
            <a:pPr indent="-298450" lvl="1" marL="914400" rtl="0" algn="l">
              <a:spcBef>
                <a:spcPts val="0"/>
              </a:spcBef>
              <a:spcAft>
                <a:spcPts val="0"/>
              </a:spcAft>
              <a:buSzPts val="1100"/>
              <a:buChar char="○"/>
            </a:pPr>
            <a:r>
              <a:rPr lang="it"/>
              <a:t>pro</a:t>
            </a:r>
            <a:endParaRPr/>
          </a:p>
          <a:p>
            <a:pPr indent="-298450" lvl="1" marL="914400" rtl="0" algn="l">
              <a:spcBef>
                <a:spcPts val="0"/>
              </a:spcBef>
              <a:spcAft>
                <a:spcPts val="0"/>
              </a:spcAft>
              <a:buSzPts val="1100"/>
              <a:buChar char="○"/>
            </a:pPr>
            <a:r>
              <a:rPr lang="it"/>
              <a:t>deep research</a:t>
            </a:r>
            <a:endParaRPr/>
          </a:p>
          <a:p>
            <a:pPr indent="0" lvl="0" marL="0" rtl="0" algn="l">
              <a:spcBef>
                <a:spcPts val="1200"/>
              </a:spcBef>
              <a:spcAft>
                <a:spcPts val="0"/>
              </a:spcAft>
              <a:buNone/>
            </a:pPr>
            <a:r>
              <a:rPr lang="it"/>
              <a:t>Proviamo a migliorare i prompt</a:t>
            </a:r>
            <a:endParaRPr/>
          </a:p>
          <a:p>
            <a:pPr indent="-298450" lvl="0" marL="295275" rtl="0" algn="l">
              <a:lnSpc>
                <a:spcPct val="115000"/>
              </a:lnSpc>
              <a:spcBef>
                <a:spcPts val="1200"/>
              </a:spcBef>
              <a:spcAft>
                <a:spcPts val="0"/>
              </a:spcAft>
              <a:buClr>
                <a:srgbClr val="000000"/>
              </a:buClr>
              <a:buSzPts val="1100"/>
              <a:buFont typeface="Arial"/>
              <a:buChar char="●"/>
            </a:pPr>
            <a:r>
              <a:rPr b="1" lang="it" sz="1200">
                <a:solidFill>
                  <a:srgbClr val="1B1C1D"/>
                </a:solidFill>
                <a:latin typeface="Google Sans Text"/>
                <a:ea typeface="Google Sans Text"/>
                <a:cs typeface="Google Sans Text"/>
                <a:sym typeface="Google Sans Text"/>
              </a:rPr>
              <a:t>Esempio Prompt da Migliorare 1:</a:t>
            </a:r>
            <a:r>
              <a:rPr lang="it" sz="1200">
                <a:solidFill>
                  <a:srgbClr val="1B1C1D"/>
                </a:solidFill>
                <a:latin typeface="Google Sans Text"/>
                <a:ea typeface="Google Sans Text"/>
                <a:cs typeface="Google Sans Text"/>
                <a:sym typeface="Google Sans Text"/>
              </a:rPr>
              <a:t> "Dimmi cose sulla gestione degli appuntamenti."</a:t>
            </a:r>
            <a:endParaRPr sz="1200">
              <a:solidFill>
                <a:srgbClr val="1B1C1D"/>
              </a:solidFill>
              <a:latin typeface="Google Sans Text"/>
              <a:ea typeface="Google Sans Text"/>
              <a:cs typeface="Google Sans Text"/>
              <a:sym typeface="Google Sans Text"/>
            </a:endParaRPr>
          </a:p>
          <a:p>
            <a:pPr indent="-298450" lvl="0" marL="295275" rtl="0" algn="l">
              <a:lnSpc>
                <a:spcPct val="115000"/>
              </a:lnSpc>
              <a:spcBef>
                <a:spcPts val="0"/>
              </a:spcBef>
              <a:spcAft>
                <a:spcPts val="0"/>
              </a:spcAft>
              <a:buClr>
                <a:srgbClr val="000000"/>
              </a:buClr>
              <a:buSzPts val="1100"/>
              <a:buFont typeface="Arial"/>
              <a:buChar char="●"/>
            </a:pPr>
            <a:r>
              <a:rPr b="1" lang="it" sz="1200">
                <a:solidFill>
                  <a:srgbClr val="1B1C1D"/>
                </a:solidFill>
                <a:latin typeface="Google Sans Text"/>
                <a:ea typeface="Google Sans Text"/>
                <a:cs typeface="Google Sans Text"/>
                <a:sym typeface="Google Sans Text"/>
              </a:rPr>
              <a:t>Esempio Prompt da Migliorare 2:</a:t>
            </a:r>
            <a:r>
              <a:rPr lang="it" sz="1200">
                <a:solidFill>
                  <a:srgbClr val="1B1C1D"/>
                </a:solidFill>
                <a:latin typeface="Google Sans Text"/>
                <a:ea typeface="Google Sans Text"/>
                <a:cs typeface="Google Sans Text"/>
                <a:sym typeface="Google Sans Text"/>
              </a:rPr>
              <a:t> "Come faccio la comunicazione con i pazienti?"</a:t>
            </a:r>
            <a:endParaRPr sz="1200">
              <a:solidFill>
                <a:srgbClr val="1B1C1D"/>
              </a:solidFill>
              <a:latin typeface="Google Sans Text"/>
              <a:ea typeface="Google Sans Text"/>
              <a:cs typeface="Google Sans Text"/>
              <a:sym typeface="Google Sans Text"/>
            </a:endParaRPr>
          </a:p>
          <a:p>
            <a:pPr indent="0" lvl="0" marL="0" rtl="0" algn="l">
              <a:spcBef>
                <a:spcPts val="600"/>
              </a:spcBef>
              <a:spcAft>
                <a:spcPts val="0"/>
              </a:spcAft>
              <a:buNone/>
            </a:pPr>
            <a:r>
              <a:t/>
            </a:r>
            <a:endParaRPr/>
          </a:p>
          <a:p>
            <a:pPr indent="0" lvl="0" marL="0" rtl="0" algn="l">
              <a:spcBef>
                <a:spcPts val="1200"/>
              </a:spcBef>
              <a:spcAft>
                <a:spcPts val="1200"/>
              </a:spcAft>
              <a:buNone/>
            </a:pPr>
            <a:r>
              <a:t/>
            </a:r>
            <a:endParaRPr/>
          </a:p>
        </p:txBody>
      </p:sp>
      <p:pic>
        <p:nvPicPr>
          <p:cNvPr id="215" name="Google Shape;215;p34"/>
          <p:cNvPicPr preferRelativeResize="0"/>
          <p:nvPr>
            <p:ph idx="2" type="pic"/>
          </p:nvPr>
        </p:nvPicPr>
        <p:blipFill>
          <a:blip r:embed="rId4">
            <a:alphaModFix/>
          </a:blip>
          <a:stretch>
            <a:fillRect/>
          </a:stretch>
        </p:blipFill>
        <p:spPr>
          <a:xfrm>
            <a:off x="4233672" y="228600"/>
            <a:ext cx="4690800" cy="46908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5"/>
          <p:cNvSpPr txBox="1"/>
          <p:nvPr>
            <p:ph type="title"/>
          </p:nvPr>
        </p:nvSpPr>
        <p:spPr>
          <a:xfrm>
            <a:off x="548675" y="603500"/>
            <a:ext cx="7923900" cy="667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Role Prompting</a:t>
            </a:r>
            <a:endParaRPr/>
          </a:p>
        </p:txBody>
      </p:sp>
      <p:sp>
        <p:nvSpPr>
          <p:cNvPr id="220" name="Google Shape;220;p35"/>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Il Role Prompting guida l'IA con identità specifiche.</a:t>
            </a:r>
            <a:endParaRPr/>
          </a:p>
          <a:p>
            <a:pPr indent="-311150" lvl="0" marL="457200" rtl="0" algn="l">
              <a:spcBef>
                <a:spcPts val="0"/>
              </a:spcBef>
              <a:spcAft>
                <a:spcPts val="0"/>
              </a:spcAft>
              <a:buSzPts val="1300"/>
              <a:buChar char="●"/>
            </a:pPr>
            <a:r>
              <a:rPr lang="it"/>
              <a:t>Definisci il ruolo desiderato per ottenere risposte mirate.</a:t>
            </a:r>
            <a:endParaRPr/>
          </a:p>
          <a:p>
            <a:pPr indent="-311150" lvl="0" marL="457200" rtl="0" algn="l">
              <a:spcBef>
                <a:spcPts val="0"/>
              </a:spcBef>
              <a:spcAft>
                <a:spcPts val="0"/>
              </a:spcAft>
              <a:buSzPts val="1300"/>
              <a:buChar char="●"/>
            </a:pPr>
            <a:r>
              <a:rPr lang="it"/>
              <a:t>"Agisci come un esperto di marketing" è un esempio chiaro.</a:t>
            </a:r>
            <a:endParaRPr/>
          </a:p>
          <a:p>
            <a:pPr indent="-311150" lvl="0" marL="457200" rtl="0" algn="l">
              <a:spcBef>
                <a:spcPts val="0"/>
              </a:spcBef>
              <a:spcAft>
                <a:spcPts val="0"/>
              </a:spcAft>
              <a:buSzPts val="1300"/>
              <a:buChar char="●"/>
            </a:pPr>
            <a:r>
              <a:rPr lang="it"/>
              <a:t>Ottieni risultati migliori con un ruolo ben definito.</a:t>
            </a:r>
            <a:endParaRPr/>
          </a:p>
          <a:p>
            <a:pPr indent="-311150" lvl="0" marL="457200" rtl="0" algn="l">
              <a:spcBef>
                <a:spcPts val="0"/>
              </a:spcBef>
              <a:spcAft>
                <a:spcPts val="0"/>
              </a:spcAft>
              <a:buSzPts val="1300"/>
              <a:buChar char="●"/>
            </a:pPr>
            <a:r>
              <a:rPr lang="it"/>
              <a:t>Il Role Prompting migliora la qualità delle interazioni con l'IA</a:t>
            </a:r>
            <a:r>
              <a:rPr lang="it"/>
              <a:t>.</a:t>
            </a:r>
            <a:br>
              <a:rPr lang="it"/>
            </a:br>
            <a:r>
              <a:rPr i="1" lang="it" sz="1200">
                <a:solidFill>
                  <a:srgbClr val="1B1C1D"/>
                </a:solidFill>
                <a:latin typeface="Google Sans Text"/>
                <a:ea typeface="Google Sans Text"/>
                <a:cs typeface="Google Sans Text"/>
                <a:sym typeface="Google Sans Text"/>
              </a:rPr>
              <a:t>Esempio Pratico:</a:t>
            </a:r>
            <a:endParaRPr i="1" sz="1200">
              <a:solidFill>
                <a:srgbClr val="1B1C1D"/>
              </a:solidFill>
              <a:latin typeface="Google Sans Text"/>
              <a:ea typeface="Google Sans Text"/>
              <a:cs typeface="Google Sans Text"/>
              <a:sym typeface="Google Sans Text"/>
            </a:endParaRPr>
          </a:p>
          <a:p>
            <a:pPr indent="-298450" lvl="1" marL="552450" rtl="0" algn="l">
              <a:lnSpc>
                <a:spcPct val="115000"/>
              </a:lnSpc>
              <a:spcBef>
                <a:spcPts val="0"/>
              </a:spcBef>
              <a:spcAft>
                <a:spcPts val="0"/>
              </a:spcAft>
              <a:buClr>
                <a:srgbClr val="000000"/>
              </a:buClr>
              <a:buSzPts val="1100"/>
              <a:buFont typeface="Arial"/>
              <a:buChar char="○"/>
            </a:pPr>
            <a:r>
              <a:rPr b="1" lang="it" sz="1200">
                <a:solidFill>
                  <a:srgbClr val="1B1C1D"/>
                </a:solidFill>
                <a:latin typeface="Google Sans Text"/>
                <a:ea typeface="Google Sans Text"/>
                <a:cs typeface="Google Sans Text"/>
                <a:sym typeface="Google Sans Text"/>
              </a:rPr>
              <a:t>Senza ruolo:</a:t>
            </a:r>
            <a:r>
              <a:rPr lang="it" sz="1200">
                <a:solidFill>
                  <a:srgbClr val="1B1C1D"/>
                </a:solidFill>
                <a:latin typeface="Google Sans Text"/>
                <a:ea typeface="Google Sans Text"/>
                <a:cs typeface="Google Sans Text"/>
                <a:sym typeface="Google Sans Text"/>
              </a:rPr>
              <a:t> "Scrivi un testo sulle energie rinnovabili." (Output potenzialmente generico)</a:t>
            </a:r>
            <a:endParaRPr sz="1200">
              <a:solidFill>
                <a:srgbClr val="1B1C1D"/>
              </a:solidFill>
              <a:latin typeface="Google Sans Text"/>
              <a:ea typeface="Google Sans Text"/>
              <a:cs typeface="Google Sans Text"/>
              <a:sym typeface="Google Sans Text"/>
            </a:endParaRPr>
          </a:p>
          <a:p>
            <a:pPr indent="-298450" lvl="1" marL="552450" rtl="0" algn="l">
              <a:lnSpc>
                <a:spcPct val="115000"/>
              </a:lnSpc>
              <a:spcBef>
                <a:spcPts val="0"/>
              </a:spcBef>
              <a:spcAft>
                <a:spcPts val="0"/>
              </a:spcAft>
              <a:buClr>
                <a:srgbClr val="000000"/>
              </a:buClr>
              <a:buSzPts val="1100"/>
              <a:buFont typeface="Arial"/>
              <a:buChar char="○"/>
            </a:pPr>
            <a:r>
              <a:rPr b="1" lang="it" sz="1200">
                <a:solidFill>
                  <a:srgbClr val="1B1C1D"/>
                </a:solidFill>
                <a:latin typeface="Google Sans Text"/>
                <a:ea typeface="Google Sans Text"/>
                <a:cs typeface="Google Sans Text"/>
                <a:sym typeface="Google Sans Text"/>
              </a:rPr>
              <a:t>Con ruolo:</a:t>
            </a:r>
            <a:r>
              <a:rPr lang="it" sz="1200">
                <a:solidFill>
                  <a:srgbClr val="1B1C1D"/>
                </a:solidFill>
                <a:latin typeface="Google Sans Text"/>
                <a:ea typeface="Google Sans Text"/>
                <a:cs typeface="Google Sans Text"/>
                <a:sym typeface="Google Sans Text"/>
              </a:rPr>
              <a:t> "Agisci come un giornalista scientifico e scrivi un articolo di 200 parole per un pubblico generalista sui vantaggi dell'energia solare, usando un tono ottimista e informativo." (Output più mirato e stilisticamente definito)</a:t>
            </a:r>
            <a:endParaRPr/>
          </a:p>
        </p:txBody>
      </p:sp>
      <p:pic>
        <p:nvPicPr>
          <p:cNvPr id="221" name="Google Shape;221;p35"/>
          <p:cNvPicPr preferRelativeResize="0"/>
          <p:nvPr>
            <p:ph idx="2" type="pic"/>
          </p:nvPr>
        </p:nvPicPr>
        <p:blipFill>
          <a:blip r:embed="rId3">
            <a:alphaModFix/>
          </a:blip>
          <a:stretch>
            <a:fillRect/>
          </a:stretch>
        </p:blipFill>
        <p:spPr>
          <a:xfrm>
            <a:off x="548640" y="1554480"/>
            <a:ext cx="2807100" cy="2807100"/>
          </a:xfrm>
          <a:prstGeom prst="roundRect">
            <a:avLst>
              <a:gd fmla="val 8343" name="adj"/>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6"/>
          <p:cNvSpPr txBox="1"/>
          <p:nvPr>
            <p:ph type="title"/>
          </p:nvPr>
        </p:nvSpPr>
        <p:spPr>
          <a:xfrm>
            <a:off x="384048" y="329184"/>
            <a:ext cx="3154800" cy="868800"/>
          </a:xfrm>
          <a:prstGeom prst="rect">
            <a:avLst/>
          </a:prstGeom>
        </p:spPr>
        <p:txBody>
          <a:bodyPr anchorCtr="0" anchor="ctr" bIns="0" lIns="0" spcFirstLastPara="1" rIns="0" wrap="square" tIns="0">
            <a:normAutofit/>
          </a:bodyPr>
          <a:lstStyle/>
          <a:p>
            <a:pPr indent="0" lvl="0" marL="0" rtl="0" algn="l">
              <a:spcBef>
                <a:spcPts val="0"/>
              </a:spcBef>
              <a:spcAft>
                <a:spcPts val="0"/>
              </a:spcAft>
              <a:buNone/>
            </a:pPr>
            <a:r>
              <a:rPr lang="it"/>
              <a:t>Esempi Prompting Zero-Shot</a:t>
            </a:r>
            <a:endParaRPr/>
          </a:p>
        </p:txBody>
      </p:sp>
      <p:sp>
        <p:nvSpPr>
          <p:cNvPr id="226" name="Google Shape;226;p36"/>
          <p:cNvSpPr txBox="1"/>
          <p:nvPr>
            <p:ph idx="1" type="body"/>
          </p:nvPr>
        </p:nvSpPr>
        <p:spPr>
          <a:xfrm>
            <a:off x="329184" y="1545336"/>
            <a:ext cx="3218700" cy="30999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Zero-shot Prompting non richiede esempi specifici pregressi.</a:t>
            </a:r>
            <a:endParaRPr/>
          </a:p>
          <a:p>
            <a:pPr indent="-311150" lvl="0" marL="457200" rtl="0" algn="l">
              <a:spcBef>
                <a:spcPts val="0"/>
              </a:spcBef>
              <a:spcAft>
                <a:spcPts val="0"/>
              </a:spcAft>
              <a:buSzPts val="1300"/>
              <a:buChar char="●"/>
            </a:pPr>
            <a:r>
              <a:rPr lang="it"/>
              <a:t>L'IA cerca di rispondere basandosi sulla comprensione del prompt.</a:t>
            </a:r>
            <a:endParaRPr/>
          </a:p>
          <a:p>
            <a:pPr indent="-311150" lvl="0" marL="457200" rtl="0" algn="l">
              <a:spcBef>
                <a:spcPts val="0"/>
              </a:spcBef>
              <a:spcAft>
                <a:spcPts val="0"/>
              </a:spcAft>
              <a:buSzPts val="1300"/>
              <a:buChar char="●"/>
            </a:pPr>
            <a:r>
              <a:rPr lang="it"/>
              <a:t>La chiarezza e specificità del prompt sono molto importanti.</a:t>
            </a:r>
            <a:endParaRPr/>
          </a:p>
          <a:p>
            <a:pPr indent="-311150" lvl="0" marL="457200" rtl="0" algn="l">
              <a:spcBef>
                <a:spcPts val="0"/>
              </a:spcBef>
              <a:spcAft>
                <a:spcPts val="0"/>
              </a:spcAft>
              <a:buSzPts val="1300"/>
              <a:buChar char="●"/>
            </a:pPr>
            <a:r>
              <a:rPr lang="it"/>
              <a:t>Può generare risposte utili senza addestramento diretto.</a:t>
            </a:r>
            <a:endParaRPr/>
          </a:p>
          <a:p>
            <a:pPr indent="-311150" lvl="0" marL="457200" rtl="0" algn="l">
              <a:spcBef>
                <a:spcPts val="0"/>
              </a:spcBef>
              <a:spcAft>
                <a:spcPts val="0"/>
              </a:spcAft>
              <a:buSzPts val="1300"/>
              <a:buChar char="●"/>
            </a:pPr>
            <a:r>
              <a:rPr lang="it"/>
              <a:t>Ottimo per testare le capacità di comprensione dell'IA.</a:t>
            </a:r>
            <a:endParaRPr/>
          </a:p>
          <a:p>
            <a:pPr indent="-298450" lvl="0" marL="457200" rtl="0" algn="l">
              <a:lnSpc>
                <a:spcPct val="115000"/>
              </a:lnSpc>
              <a:spcBef>
                <a:spcPts val="0"/>
              </a:spcBef>
              <a:spcAft>
                <a:spcPts val="0"/>
              </a:spcAft>
              <a:buClr>
                <a:srgbClr val="000000"/>
              </a:buClr>
              <a:buSzPts val="1100"/>
              <a:buFont typeface="Arial"/>
              <a:buChar char="●"/>
            </a:pPr>
            <a:r>
              <a:rPr i="1" lang="it" sz="1200">
                <a:solidFill>
                  <a:srgbClr val="1B1C1D"/>
                </a:solidFill>
                <a:latin typeface="Google Sans Text"/>
                <a:ea typeface="Google Sans Text"/>
                <a:cs typeface="Google Sans Text"/>
                <a:sym typeface="Google Sans Text"/>
              </a:rPr>
              <a:t>Esempi Pratici:</a:t>
            </a:r>
            <a:endParaRPr i="1" sz="1200">
              <a:solidFill>
                <a:srgbClr val="1B1C1D"/>
              </a:solidFill>
              <a:latin typeface="Google Sans Text"/>
              <a:ea typeface="Google Sans Text"/>
              <a:cs typeface="Google Sans Text"/>
              <a:sym typeface="Google Sans Text"/>
            </a:endParaRPr>
          </a:p>
          <a:p>
            <a:pPr indent="-298450" lvl="1" marL="552450" rtl="0" algn="l">
              <a:lnSpc>
                <a:spcPct val="115000"/>
              </a:lnSpc>
              <a:spcBef>
                <a:spcPts val="0"/>
              </a:spcBef>
              <a:spcAft>
                <a:spcPts val="0"/>
              </a:spcAft>
              <a:buClr>
                <a:srgbClr val="000000"/>
              </a:buClr>
              <a:buSzPts val="1100"/>
              <a:buFont typeface="Arial"/>
              <a:buChar char="○"/>
            </a:pPr>
            <a:r>
              <a:rPr lang="it" sz="1200">
                <a:solidFill>
                  <a:srgbClr val="1B1C1D"/>
                </a:solidFill>
                <a:latin typeface="Google Sans Text"/>
                <a:ea typeface="Google Sans Text"/>
                <a:cs typeface="Google Sans Text"/>
                <a:sym typeface="Google Sans Text"/>
              </a:rPr>
              <a:t>"Qual è la capitale della Spagna?" </a:t>
            </a:r>
            <a:r>
              <a:rPr baseline="30000" lang="it" sz="1200">
                <a:solidFill>
                  <a:srgbClr val="575B5F"/>
                </a:solidFill>
                <a:latin typeface="Google Sans Text"/>
                <a:ea typeface="Google Sans Text"/>
                <a:cs typeface="Google Sans Text"/>
                <a:sym typeface="Google Sans Text"/>
              </a:rPr>
              <a:t>12</a:t>
            </a:r>
            <a:endParaRPr baseline="30000" sz="1200">
              <a:solidFill>
                <a:srgbClr val="575B5F"/>
              </a:solidFill>
              <a:latin typeface="Google Sans Text"/>
              <a:ea typeface="Google Sans Text"/>
              <a:cs typeface="Google Sans Text"/>
              <a:sym typeface="Google Sans Text"/>
            </a:endParaRPr>
          </a:p>
          <a:p>
            <a:pPr indent="-298450" lvl="1" marL="552450" rtl="0" algn="l">
              <a:lnSpc>
                <a:spcPct val="115000"/>
              </a:lnSpc>
              <a:spcBef>
                <a:spcPts val="0"/>
              </a:spcBef>
              <a:spcAft>
                <a:spcPts val="0"/>
              </a:spcAft>
              <a:buClr>
                <a:srgbClr val="000000"/>
              </a:buClr>
              <a:buSzPts val="1100"/>
              <a:buFont typeface="Arial"/>
              <a:buChar char="○"/>
            </a:pPr>
            <a:r>
              <a:rPr lang="it" sz="1200">
                <a:solidFill>
                  <a:srgbClr val="1B1C1D"/>
                </a:solidFill>
                <a:latin typeface="Google Sans Text"/>
                <a:ea typeface="Google Sans Text"/>
                <a:cs typeface="Google Sans Text"/>
                <a:sym typeface="Google Sans Text"/>
              </a:rPr>
              <a:t>"Traduci la frase 'Hello, world!' in italiano."</a:t>
            </a:r>
            <a:endParaRPr/>
          </a:p>
        </p:txBody>
      </p:sp>
      <p:pic>
        <p:nvPicPr>
          <p:cNvPr id="227" name="Google Shape;227;p36"/>
          <p:cNvPicPr preferRelativeResize="0"/>
          <p:nvPr>
            <p:ph idx="2" type="pic"/>
          </p:nvPr>
        </p:nvPicPr>
        <p:blipFill>
          <a:blip r:embed="rId3">
            <a:alphaModFix/>
          </a:blip>
          <a:stretch>
            <a:fillRect/>
          </a:stretch>
        </p:blipFill>
        <p:spPr>
          <a:xfrm>
            <a:off x="3996000" y="0"/>
            <a:ext cx="5148000" cy="51435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7"/>
          <p:cNvSpPr txBox="1"/>
          <p:nvPr>
            <p:ph type="title"/>
          </p:nvPr>
        </p:nvSpPr>
        <p:spPr>
          <a:xfrm>
            <a:off x="557784" y="585216"/>
            <a:ext cx="3712500" cy="932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Esempi Few-Shot Prompting</a:t>
            </a:r>
            <a:endParaRPr/>
          </a:p>
        </p:txBody>
      </p:sp>
      <p:sp>
        <p:nvSpPr>
          <p:cNvPr id="232" name="Google Shape;232;p37"/>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Few-shot prompting usa esempi per guidare l'IA.</a:t>
            </a:r>
            <a:endParaRPr/>
          </a:p>
          <a:p>
            <a:pPr indent="-311150" lvl="0" marL="457200" rtl="0" algn="l">
              <a:spcBef>
                <a:spcPts val="0"/>
              </a:spcBef>
              <a:spcAft>
                <a:spcPts val="0"/>
              </a:spcAft>
              <a:buSzPts val="1300"/>
              <a:buChar char="●"/>
            </a:pPr>
            <a:r>
              <a:rPr lang="it"/>
              <a:t>Fornisci alcuni esempi per mostrare all'IA cosa fare.</a:t>
            </a:r>
            <a:endParaRPr/>
          </a:p>
          <a:p>
            <a:pPr indent="-311150" lvl="0" marL="457200" rtl="0" algn="l">
              <a:spcBef>
                <a:spcPts val="0"/>
              </a:spcBef>
              <a:spcAft>
                <a:spcPts val="0"/>
              </a:spcAft>
              <a:buSzPts val="1300"/>
              <a:buChar char="●"/>
            </a:pPr>
            <a:r>
              <a:rPr lang="it"/>
              <a:t>Migliora la precisione dell'output con esempi rilevanti.</a:t>
            </a:r>
            <a:endParaRPr/>
          </a:p>
          <a:p>
            <a:pPr indent="-311150" lvl="0" marL="457200" rtl="0" algn="l">
              <a:spcBef>
                <a:spcPts val="0"/>
              </a:spcBef>
              <a:spcAft>
                <a:spcPts val="0"/>
              </a:spcAft>
              <a:buSzPts val="1300"/>
              <a:buChar char="●"/>
            </a:pPr>
            <a:r>
              <a:rPr lang="it"/>
              <a:t>L'IA apprende dal contesto degli esempi forniti.</a:t>
            </a:r>
            <a:endParaRPr/>
          </a:p>
          <a:p>
            <a:pPr indent="-311150" lvl="0" marL="457200" rtl="0" algn="l">
              <a:spcBef>
                <a:spcPts val="0"/>
              </a:spcBef>
              <a:spcAft>
                <a:spcPts val="0"/>
              </a:spcAft>
              <a:buSzPts val="1300"/>
              <a:buChar char="●"/>
            </a:pPr>
            <a:r>
              <a:rPr lang="it"/>
              <a:t>Esempi chiari portano a risposte più efficaci.</a:t>
            </a:r>
            <a:endParaRPr/>
          </a:p>
        </p:txBody>
      </p:sp>
      <p:pic>
        <p:nvPicPr>
          <p:cNvPr id="233" name="Google Shape;233;p37"/>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8"/>
          <p:cNvSpPr txBox="1"/>
          <p:nvPr>
            <p:ph type="title"/>
          </p:nvPr>
        </p:nvSpPr>
        <p:spPr>
          <a:xfrm>
            <a:off x="557784" y="585216"/>
            <a:ext cx="3712500" cy="932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Esempi Few-Shot Prompting - esempio</a:t>
            </a:r>
            <a:endParaRPr/>
          </a:p>
        </p:txBody>
      </p:sp>
      <p:sp>
        <p:nvSpPr>
          <p:cNvPr id="238" name="Google Shape;238;p38"/>
          <p:cNvSpPr txBox="1"/>
          <p:nvPr>
            <p:ph idx="1" type="body"/>
          </p:nvPr>
        </p:nvSpPr>
        <p:spPr>
          <a:xfrm>
            <a:off x="508525" y="1883625"/>
            <a:ext cx="4366500" cy="2670000"/>
          </a:xfrm>
          <a:prstGeom prst="rect">
            <a:avLst/>
          </a:prstGeom>
        </p:spPr>
        <p:txBody>
          <a:bodyPr anchorCtr="0" anchor="t" bIns="0" lIns="0" spcFirstLastPara="1" rIns="0" wrap="square" tIns="0">
            <a:normAutofit fontScale="92500" lnSpcReduction="20000"/>
          </a:bodyPr>
          <a:lstStyle/>
          <a:p>
            <a:pPr indent="-293211" lvl="0" marL="295275" rtl="0" algn="l">
              <a:lnSpc>
                <a:spcPct val="115000"/>
              </a:lnSpc>
              <a:spcBef>
                <a:spcPts val="600"/>
              </a:spcBef>
              <a:spcAft>
                <a:spcPts val="0"/>
              </a:spcAft>
              <a:buClr>
                <a:srgbClr val="000000"/>
              </a:buClr>
              <a:buSzPct val="91666"/>
              <a:buFont typeface="Arial"/>
              <a:buChar char="●"/>
            </a:pPr>
            <a:r>
              <a:rPr lang="it" sz="1200">
                <a:solidFill>
                  <a:srgbClr val="1B1C1D"/>
                </a:solidFill>
                <a:highlight>
                  <a:schemeClr val="lt1"/>
                </a:highlight>
                <a:latin typeface="Google Sans Text"/>
                <a:ea typeface="Google Sans Text"/>
                <a:cs typeface="Google Sans Text"/>
                <a:sym typeface="Google Sans Text"/>
              </a:rPr>
              <a:t>Istruzione: Classifica il sentiment del seguente testo come Positivo, Negativo o Neutro.</a:t>
            </a:r>
            <a:br>
              <a:rPr lang="it" sz="1200">
                <a:solidFill>
                  <a:srgbClr val="1B1C1D"/>
                </a:solidFill>
                <a:highlight>
                  <a:schemeClr val="lt1"/>
                </a:highlight>
                <a:latin typeface="Google Sans Text"/>
                <a:ea typeface="Google Sans Text"/>
                <a:cs typeface="Google Sans Text"/>
                <a:sym typeface="Google Sans Text"/>
              </a:rPr>
            </a:b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Testo: "Questo film è stato fantastico e mi ha emozionato!"</a:t>
            </a: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Sentiment: Positivo</a:t>
            </a:r>
            <a:br>
              <a:rPr lang="it" sz="1200">
                <a:solidFill>
                  <a:srgbClr val="1B1C1D"/>
                </a:solidFill>
                <a:highlight>
                  <a:schemeClr val="lt1"/>
                </a:highlight>
                <a:latin typeface="Google Sans Text"/>
                <a:ea typeface="Google Sans Text"/>
                <a:cs typeface="Google Sans Text"/>
                <a:sym typeface="Google Sans Text"/>
              </a:rPr>
            </a:b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Testo: "Non mi è piaciuto per niente, una vera delusione."</a:t>
            </a: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Sentiment: Negativo</a:t>
            </a:r>
            <a:br>
              <a:rPr lang="it" sz="1200">
                <a:solidFill>
                  <a:srgbClr val="1B1C1D"/>
                </a:solidFill>
                <a:highlight>
                  <a:schemeClr val="lt1"/>
                </a:highlight>
                <a:latin typeface="Google Sans Text"/>
                <a:ea typeface="Google Sans Text"/>
                <a:cs typeface="Google Sans Text"/>
                <a:sym typeface="Google Sans Text"/>
              </a:rPr>
            </a:b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Testo: "Il servizio al ristorante era accettabile, niente di speciale."</a:t>
            </a: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Sentiment: Neutro</a:t>
            </a:r>
            <a:br>
              <a:rPr lang="it" sz="1200">
                <a:solidFill>
                  <a:srgbClr val="1B1C1D"/>
                </a:solidFill>
                <a:highlight>
                  <a:schemeClr val="lt1"/>
                </a:highlight>
                <a:latin typeface="Google Sans Text"/>
                <a:ea typeface="Google Sans Text"/>
                <a:cs typeface="Google Sans Text"/>
                <a:sym typeface="Google Sans Text"/>
              </a:rPr>
            </a:b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Testo: "Adoro questa nuova canzone, mi mette subito di buon umore!"</a:t>
            </a:r>
            <a:br>
              <a:rPr lang="it" sz="1200">
                <a:solidFill>
                  <a:srgbClr val="1B1C1D"/>
                </a:solidFill>
                <a:highlight>
                  <a:schemeClr val="lt1"/>
                </a:highlight>
                <a:latin typeface="Google Sans Text"/>
                <a:ea typeface="Google Sans Text"/>
                <a:cs typeface="Google Sans Text"/>
                <a:sym typeface="Google Sans Text"/>
              </a:rPr>
            </a:br>
            <a:r>
              <a:rPr lang="it" sz="1200">
                <a:solidFill>
                  <a:srgbClr val="1B1C1D"/>
                </a:solidFill>
                <a:highlight>
                  <a:schemeClr val="lt1"/>
                </a:highlight>
                <a:latin typeface="Google Sans Text"/>
                <a:ea typeface="Google Sans Text"/>
                <a:cs typeface="Google Sans Text"/>
                <a:sym typeface="Google Sans Text"/>
              </a:rPr>
              <a:t>Sentiment: [L'IA dovrebbe rispondere "Positivo"]</a:t>
            </a:r>
            <a:endParaRPr>
              <a:highlight>
                <a:schemeClr val="lt1"/>
              </a:highlight>
            </a:endParaRPr>
          </a:p>
        </p:txBody>
      </p:sp>
      <p:pic>
        <p:nvPicPr>
          <p:cNvPr id="239" name="Google Shape;239;p38"/>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graphicFrame>
        <p:nvGraphicFramePr>
          <p:cNvPr id="243" name="Google Shape;243;p39"/>
          <p:cNvGraphicFramePr/>
          <p:nvPr/>
        </p:nvGraphicFramePr>
        <p:xfrm>
          <a:off x="1096900" y="438150"/>
          <a:ext cx="3000000" cy="3000000"/>
        </p:xfrm>
        <a:graphic>
          <a:graphicData uri="http://schemas.openxmlformats.org/drawingml/2006/table">
            <a:tbl>
              <a:tblPr>
                <a:noFill/>
                <a:tableStyleId>{272A3F14-2592-4CEE-BE0D-3A3221CA2729}</a:tableStyleId>
              </a:tblPr>
              <a:tblGrid>
                <a:gridCol w="1737550"/>
                <a:gridCol w="1737550"/>
                <a:gridCol w="1737550"/>
                <a:gridCol w="1737550"/>
              </a:tblGrid>
              <a:tr h="100000">
                <a:tc>
                  <a:txBody>
                    <a:bodyPr/>
                    <a:lstStyle/>
                    <a:p>
                      <a:pPr indent="0" lvl="0" marL="0" rtl="0" algn="l">
                        <a:lnSpc>
                          <a:spcPct val="115000"/>
                        </a:lnSpc>
                        <a:spcBef>
                          <a:spcPts val="600"/>
                        </a:spcBef>
                        <a:spcAft>
                          <a:spcPts val="600"/>
                        </a:spcAft>
                        <a:buNone/>
                      </a:pPr>
                      <a:r>
                        <a:rPr b="1" lang="it" sz="1000">
                          <a:solidFill>
                            <a:srgbClr val="1B1C1D"/>
                          </a:solidFill>
                          <a:latin typeface="Google Sans Text"/>
                          <a:ea typeface="Google Sans Text"/>
                          <a:cs typeface="Google Sans Text"/>
                          <a:sym typeface="Google Sans Text"/>
                        </a:rPr>
                        <a:t>Tecnica</a:t>
                      </a:r>
                      <a:endParaRPr b="1"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b="1" lang="it" sz="1000">
                          <a:solidFill>
                            <a:srgbClr val="1B1C1D"/>
                          </a:solidFill>
                          <a:latin typeface="Google Sans Text"/>
                          <a:ea typeface="Google Sans Text"/>
                          <a:cs typeface="Google Sans Text"/>
                          <a:sym typeface="Google Sans Text"/>
                        </a:rPr>
                        <a:t>Descrizione Breve</a:t>
                      </a:r>
                      <a:endParaRPr b="1"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b="1" lang="it" sz="1000">
                          <a:solidFill>
                            <a:srgbClr val="1B1C1D"/>
                          </a:solidFill>
                          <a:latin typeface="Google Sans Text"/>
                          <a:ea typeface="Google Sans Text"/>
                          <a:cs typeface="Google Sans Text"/>
                          <a:sym typeface="Google Sans Text"/>
                        </a:rPr>
                        <a:t>Quando Usarla (esempio caso d'uso)</a:t>
                      </a:r>
                      <a:endParaRPr b="1"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b="1" lang="it" sz="1000">
                          <a:solidFill>
                            <a:srgbClr val="1B1C1D"/>
                          </a:solidFill>
                          <a:latin typeface="Google Sans Text"/>
                          <a:ea typeface="Google Sans Text"/>
                          <a:cs typeface="Google Sans Text"/>
                          <a:sym typeface="Google Sans Text"/>
                        </a:rPr>
                        <a:t>Esempio Sintetico</a:t>
                      </a:r>
                      <a:endParaRPr b="1"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r>
              <a:tr h="588975">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Instruction Prompting</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Dare ordini diretti e chiari.</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Per compiti ben definiti e non ambigui.</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"Riassumi questo testo in 50 parole."</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r>
              <a:tr h="845100">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Role Prompting</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Assegnare una personalità o un'expertise specifica all'IA.</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Per ottenere risposte con uno stile, tono o prospettiva particolare.</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"Agisci come uno chef stellato. Suggerisci una ricetta innovativa con il tartufo."</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r>
              <a:tr h="698850">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Zero-shot Prompting</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Richiesta diretta senza fornire esempi.</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Per compiti semplici, comuni o domande fattuali.</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"Qual è il punto di ebollizione dell'acqua?"</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r>
              <a:tr h="1082100">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Few-shot Prompting</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Fornire 2 o più esempi di input-output desiderati.</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Per compiti complessi, nuovi, o per specificare formati/stili esatti.</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c>
                  <a:txBody>
                    <a:bodyPr/>
                    <a:lstStyle/>
                    <a:p>
                      <a:pPr indent="0" lvl="0" marL="0" rtl="0" algn="l">
                        <a:lnSpc>
                          <a:spcPct val="115000"/>
                        </a:lnSpc>
                        <a:spcBef>
                          <a:spcPts val="600"/>
                        </a:spcBef>
                        <a:spcAft>
                          <a:spcPts val="600"/>
                        </a:spcAft>
                        <a:buNone/>
                      </a:pPr>
                      <a:r>
                        <a:rPr lang="it" sz="1000">
                          <a:solidFill>
                            <a:srgbClr val="1B1C1D"/>
                          </a:solidFill>
                          <a:latin typeface="Google Sans Text"/>
                          <a:ea typeface="Google Sans Text"/>
                          <a:cs typeface="Google Sans Text"/>
                          <a:sym typeface="Google Sans Text"/>
                        </a:rPr>
                        <a:t>Testo: felice -&gt; Emozione: Gioia&lt;br&gt;Testo: triste -&gt; Emozione: Tristezza&lt;br&gt;Testo: arrabbiato -&gt; Emozione:</a:t>
                      </a:r>
                      <a:endParaRPr sz="1000">
                        <a:solidFill>
                          <a:srgbClr val="1B1C1D"/>
                        </a:solidFill>
                        <a:latin typeface="Google Sans Text"/>
                        <a:ea typeface="Google Sans Text"/>
                        <a:cs typeface="Google Sans Text"/>
                        <a:sym typeface="Google Sans Text"/>
                      </a:endParaRPr>
                    </a:p>
                  </a:txBody>
                  <a:tcPr marT="76200" marB="762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FAFD"/>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0"/>
          <p:cNvSpPr txBox="1"/>
          <p:nvPr/>
        </p:nvSpPr>
        <p:spPr>
          <a:xfrm>
            <a:off x="557775" y="640925"/>
            <a:ext cx="7967700" cy="3709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it" sz="1200">
                <a:solidFill>
                  <a:srgbClr val="1B1C1D"/>
                </a:solidFill>
                <a:latin typeface="Google Sans"/>
                <a:ea typeface="Google Sans"/>
                <a:cs typeface="Google Sans"/>
                <a:sym typeface="Google Sans"/>
              </a:rPr>
              <a:t>Riassumere Testi Complessi</a:t>
            </a:r>
            <a:endParaRPr b="1" sz="1200">
              <a:solidFill>
                <a:srgbClr val="1B1C1D"/>
              </a:solidFill>
              <a:latin typeface="Google Sans"/>
              <a:ea typeface="Google Sans"/>
              <a:cs typeface="Google Sans"/>
              <a:sym typeface="Google Sans"/>
            </a:endParaRPr>
          </a:p>
          <a:p>
            <a:pPr indent="0" lvl="0" marL="0" rtl="0" algn="l">
              <a:lnSpc>
                <a:spcPct val="115000"/>
              </a:lnSpc>
              <a:spcBef>
                <a:spcPts val="600"/>
              </a:spcBef>
              <a:spcAft>
                <a:spcPts val="0"/>
              </a:spcAft>
              <a:buNone/>
            </a:pPr>
            <a:r>
              <a:rPr lang="it" sz="1200">
                <a:solidFill>
                  <a:srgbClr val="1B1C1D"/>
                </a:solidFill>
                <a:latin typeface="Google Sans Text"/>
                <a:ea typeface="Google Sans Text"/>
                <a:cs typeface="Google Sans Text"/>
                <a:sym typeface="Google Sans Text"/>
              </a:rPr>
              <a:t>La capacità di riassumere testi è una delle applicazioni più utili degli LLM. Per ottenere riassunti efficaci, è importante essere specifici riguardo alla lunghezza desiderata, ai punti chiave da includere e al pubblico a cui il riassunto è destinato.</a:t>
            </a:r>
            <a:r>
              <a:rPr baseline="30000" lang="it" sz="1200">
                <a:solidFill>
                  <a:srgbClr val="575B5F"/>
                </a:solidFill>
                <a:latin typeface="Google Sans Text"/>
                <a:ea typeface="Google Sans Text"/>
                <a:cs typeface="Google Sans Text"/>
                <a:sym typeface="Google Sans Text"/>
              </a:rPr>
              <a:t>1</a:t>
            </a:r>
            <a:endParaRPr baseline="30000" sz="1200">
              <a:solidFill>
                <a:srgbClr val="575B5F"/>
              </a:solidFill>
              <a:latin typeface="Google Sans Text"/>
              <a:ea typeface="Google Sans Text"/>
              <a:cs typeface="Google Sans Text"/>
              <a:sym typeface="Google Sans Text"/>
            </a:endParaRPr>
          </a:p>
          <a:p>
            <a:pPr indent="-298450" lvl="0" marL="295275" rtl="0" algn="l">
              <a:lnSpc>
                <a:spcPct val="115000"/>
              </a:lnSpc>
              <a:spcBef>
                <a:spcPts val="600"/>
              </a:spcBef>
              <a:spcAft>
                <a:spcPts val="0"/>
              </a:spcAft>
              <a:buSzPts val="1100"/>
              <a:buChar char="●"/>
            </a:pPr>
            <a:r>
              <a:rPr lang="it" sz="1200">
                <a:solidFill>
                  <a:srgbClr val="1B1C1D"/>
                </a:solidFill>
                <a:latin typeface="Google Sans Text"/>
                <a:ea typeface="Google Sans Text"/>
                <a:cs typeface="Google Sans Text"/>
                <a:sym typeface="Google Sans Text"/>
              </a:rPr>
              <a:t>Prompt Prima (Generico):</a:t>
            </a:r>
            <a:br>
              <a:rPr lang="it" sz="1100"/>
            </a:br>
            <a:r>
              <a:rPr lang="it" sz="1200">
                <a:solidFill>
                  <a:srgbClr val="1B1C1D"/>
                </a:solidFill>
                <a:latin typeface="Google Sans Text"/>
                <a:ea typeface="Google Sans Text"/>
                <a:cs typeface="Google Sans Text"/>
                <a:sym typeface="Google Sans Text"/>
              </a:rPr>
              <a:t>Riassumi questo articolo: [testo lungo dell'articolo]</a:t>
            </a:r>
            <a:br>
              <a:rPr lang="it" sz="1100"/>
            </a:br>
            <a:r>
              <a:rPr lang="it" sz="1200">
                <a:solidFill>
                  <a:srgbClr val="1B1C1D"/>
                </a:solidFill>
                <a:latin typeface="Google Sans Text"/>
                <a:ea typeface="Google Sans Text"/>
                <a:cs typeface="Google Sans Text"/>
                <a:sym typeface="Google Sans Text"/>
              </a:rPr>
              <a:t>Limiti: L'output potrebbe essere troppo lungo, troppo corto, o non focalizzarsi sugli aspetti più rilevanti per l'utente.</a:t>
            </a:r>
            <a:endParaRPr sz="1200">
              <a:solidFill>
                <a:srgbClr val="1B1C1D"/>
              </a:solidFill>
              <a:latin typeface="Google Sans Text"/>
              <a:ea typeface="Google Sans Text"/>
              <a:cs typeface="Google Sans Text"/>
              <a:sym typeface="Google Sans Text"/>
            </a:endParaRPr>
          </a:p>
          <a:p>
            <a:pPr indent="-298450" lvl="0" marL="295275" rtl="0" algn="l">
              <a:lnSpc>
                <a:spcPct val="115000"/>
              </a:lnSpc>
              <a:spcBef>
                <a:spcPts val="0"/>
              </a:spcBef>
              <a:spcAft>
                <a:spcPts val="0"/>
              </a:spcAft>
              <a:buSzPts val="1100"/>
              <a:buChar char="●"/>
            </a:pPr>
            <a:r>
              <a:rPr lang="it" sz="1200">
                <a:solidFill>
                  <a:srgbClr val="1B1C1D"/>
                </a:solidFill>
                <a:latin typeface="Google Sans Text"/>
                <a:ea typeface="Google Sans Text"/>
                <a:cs typeface="Google Sans Text"/>
                <a:sym typeface="Google Sans Text"/>
              </a:rPr>
              <a:t>Prompt Dopo (Migliorato):</a:t>
            </a:r>
            <a:br>
              <a:rPr lang="it" sz="1100"/>
            </a:br>
            <a:r>
              <a:rPr lang="it" sz="1200">
                <a:solidFill>
                  <a:srgbClr val="1B1C1D"/>
                </a:solidFill>
                <a:latin typeface="Google Sans Text"/>
                <a:ea typeface="Google Sans Text"/>
                <a:cs typeface="Google Sans Text"/>
                <a:sym typeface="Google Sans Text"/>
              </a:rPr>
              <a:t>Agisci come un redattore scientifico esperto. Estrai e riassumi i 3 concetti fondamentali presentati in questo articolo [testo lungo dell'articolo]. Il riassunto deve essere contenuto in un unico paragrafo di massimo 100 parole e deve essere scritto in un linguaggio chiaro e accessibile per studenti universitari del primo anno di facoltà scientifiche.</a:t>
            </a:r>
            <a:br>
              <a:rPr lang="it" sz="1100"/>
            </a:br>
            <a:r>
              <a:rPr lang="it" sz="1200">
                <a:solidFill>
                  <a:srgbClr val="1B1C1D"/>
                </a:solidFill>
                <a:latin typeface="Google Sans Text"/>
                <a:ea typeface="Google Sans Text"/>
                <a:cs typeface="Google Sans Text"/>
                <a:sym typeface="Google Sans Text"/>
              </a:rPr>
              <a:t>Punti di forza: Questo prompt combina il Role Prompting ("redattore scientifico esperto"), Instruction Prompting ("Estrai e riassumi i 3 concetti fondamentali"), specificità sulla lunghezza ("massimo 100 parole"), sul formato ("unico paragrafo") e sul pubblico di destinazione ("studenti universitari del primo anno").</a:t>
            </a:r>
            <a:endParaRPr sz="1300">
              <a:solidFill>
                <a:schemeClr val="accent1"/>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1"/>
          <p:cNvSpPr txBox="1"/>
          <p:nvPr/>
        </p:nvSpPr>
        <p:spPr>
          <a:xfrm>
            <a:off x="557775" y="640925"/>
            <a:ext cx="7967700" cy="3284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it" sz="1200">
                <a:solidFill>
                  <a:srgbClr val="1B1C1D"/>
                </a:solidFill>
                <a:latin typeface="Google Sans"/>
                <a:ea typeface="Google Sans"/>
                <a:cs typeface="Google Sans"/>
                <a:sym typeface="Google Sans"/>
              </a:rPr>
              <a:t>Generare Idee Creative e Brainstorming</a:t>
            </a:r>
            <a:endParaRPr b="1" sz="1200">
              <a:solidFill>
                <a:srgbClr val="1B1C1D"/>
              </a:solidFill>
              <a:latin typeface="Google Sans"/>
              <a:ea typeface="Google Sans"/>
              <a:cs typeface="Google Sans"/>
              <a:sym typeface="Google Sans"/>
            </a:endParaRPr>
          </a:p>
          <a:p>
            <a:pPr indent="0" lvl="0" marL="0" rtl="0" algn="l">
              <a:lnSpc>
                <a:spcPct val="115000"/>
              </a:lnSpc>
              <a:spcBef>
                <a:spcPts val="600"/>
              </a:spcBef>
              <a:spcAft>
                <a:spcPts val="0"/>
              </a:spcAft>
              <a:buNone/>
            </a:pPr>
            <a:r>
              <a:rPr lang="it" sz="1200">
                <a:solidFill>
                  <a:srgbClr val="1B1C1D"/>
                </a:solidFill>
                <a:latin typeface="Google Sans Text"/>
                <a:ea typeface="Google Sans Text"/>
                <a:cs typeface="Google Sans Text"/>
                <a:sym typeface="Google Sans Text"/>
              </a:rPr>
              <a:t>Gli LLM possono essere ottimi partner per il brainstorming, ma necessitano di una direzione chiara per generare idee pertinenti e utili. È importante fornire contesto, definire il tipo di idee richieste e, se necessario, specificare quantità o formato.</a:t>
            </a:r>
            <a:r>
              <a:rPr baseline="30000" lang="it" sz="1200">
                <a:solidFill>
                  <a:srgbClr val="575B5F"/>
                </a:solidFill>
                <a:latin typeface="Google Sans Text"/>
                <a:ea typeface="Google Sans Text"/>
                <a:cs typeface="Google Sans Text"/>
                <a:sym typeface="Google Sans Text"/>
              </a:rPr>
              <a:t>7</a:t>
            </a:r>
            <a:endParaRPr baseline="30000" sz="1200">
              <a:solidFill>
                <a:srgbClr val="575B5F"/>
              </a:solidFill>
              <a:latin typeface="Google Sans Text"/>
              <a:ea typeface="Google Sans Text"/>
              <a:cs typeface="Google Sans Text"/>
              <a:sym typeface="Google Sans Text"/>
            </a:endParaRPr>
          </a:p>
          <a:p>
            <a:pPr indent="-298450" lvl="0" marL="295275" rtl="0" algn="l">
              <a:lnSpc>
                <a:spcPct val="115000"/>
              </a:lnSpc>
              <a:spcBef>
                <a:spcPts val="600"/>
              </a:spcBef>
              <a:spcAft>
                <a:spcPts val="0"/>
              </a:spcAft>
              <a:buSzPts val="1100"/>
              <a:buChar char="●"/>
            </a:pPr>
            <a:r>
              <a:rPr lang="it" sz="1200">
                <a:solidFill>
                  <a:srgbClr val="1B1C1D"/>
                </a:solidFill>
                <a:latin typeface="Google Sans Text"/>
                <a:ea typeface="Google Sans Text"/>
                <a:cs typeface="Google Sans Text"/>
                <a:sym typeface="Google Sans Text"/>
              </a:rPr>
              <a:t>Prompt Prima (Generico):</a:t>
            </a:r>
            <a:br>
              <a:rPr lang="it" sz="1100"/>
            </a:br>
            <a:r>
              <a:rPr lang="it" sz="1200">
                <a:solidFill>
                  <a:srgbClr val="1B1C1D"/>
                </a:solidFill>
                <a:latin typeface="Google Sans Text"/>
                <a:ea typeface="Google Sans Text"/>
                <a:cs typeface="Google Sans Text"/>
                <a:sym typeface="Google Sans Text"/>
              </a:rPr>
              <a:t>Dammi qualche idea per un blog.</a:t>
            </a:r>
            <a:br>
              <a:rPr lang="it" sz="1100"/>
            </a:br>
            <a:r>
              <a:rPr lang="it" sz="1200">
                <a:solidFill>
                  <a:srgbClr val="1B1C1D"/>
                </a:solidFill>
                <a:latin typeface="Google Sans Text"/>
                <a:ea typeface="Google Sans Text"/>
                <a:cs typeface="Google Sans Text"/>
                <a:sym typeface="Google Sans Text"/>
              </a:rPr>
              <a:t>Limiti: Le idee saranno probabilmente troppo generiche e non allineate a interessi specifici.</a:t>
            </a:r>
            <a:endParaRPr sz="1200">
              <a:solidFill>
                <a:srgbClr val="1B1C1D"/>
              </a:solidFill>
              <a:latin typeface="Google Sans Text"/>
              <a:ea typeface="Google Sans Text"/>
              <a:cs typeface="Google Sans Text"/>
              <a:sym typeface="Google Sans Text"/>
            </a:endParaRPr>
          </a:p>
          <a:p>
            <a:pPr indent="-298450" lvl="0" marL="295275" rtl="0" algn="l">
              <a:lnSpc>
                <a:spcPct val="115000"/>
              </a:lnSpc>
              <a:spcBef>
                <a:spcPts val="0"/>
              </a:spcBef>
              <a:spcAft>
                <a:spcPts val="0"/>
              </a:spcAft>
              <a:buSzPts val="1100"/>
              <a:buChar char="●"/>
            </a:pPr>
            <a:r>
              <a:rPr lang="it" sz="1200">
                <a:solidFill>
                  <a:srgbClr val="1B1C1D"/>
                </a:solidFill>
                <a:latin typeface="Google Sans Text"/>
                <a:ea typeface="Google Sans Text"/>
                <a:cs typeface="Google Sans Text"/>
                <a:sym typeface="Google Sans Text"/>
              </a:rPr>
              <a:t>Prompt Dopo (Migliorato):</a:t>
            </a:r>
            <a:br>
              <a:rPr lang="it" sz="1100"/>
            </a:br>
            <a:r>
              <a:rPr lang="it" sz="1200">
                <a:solidFill>
                  <a:srgbClr val="1B1C1D"/>
                </a:solidFill>
                <a:latin typeface="Google Sans Text"/>
                <a:ea typeface="Google Sans Text"/>
                <a:cs typeface="Google Sans Text"/>
                <a:sym typeface="Google Sans Text"/>
              </a:rPr>
              <a:t>Sto per lanciare un nuovo blog dedicato a giovani professionisti (25-35 anni) interessati alla crescita personale, alla gestione del tempo e alla produttività sul lavoro. Genera 5 titoli di articoli originali e accattivanti che potrebbero attrarre questo specifico pubblico. Per ciascun titolo, fornisci anche una breve descrizione (1-2 frasi) che ne spieghi il contenuto.</a:t>
            </a:r>
            <a:br>
              <a:rPr lang="it" sz="1100"/>
            </a:br>
            <a:r>
              <a:rPr lang="it" sz="1200">
                <a:solidFill>
                  <a:srgbClr val="1B1C1D"/>
                </a:solidFill>
                <a:latin typeface="Google Sans Text"/>
                <a:ea typeface="Google Sans Text"/>
                <a:cs typeface="Google Sans Text"/>
                <a:sym typeface="Google Sans Text"/>
              </a:rPr>
              <a:t>Punti di forza: Il prompt fornisce un contesto dettagliato sul blog e sul target, è specifico sul numero di idee ("5 titoli") e sul formato dell'output (titoli + descrizioni).</a:t>
            </a:r>
            <a:endParaRPr b="1" sz="1200">
              <a:solidFill>
                <a:srgbClr val="1B1C1D"/>
              </a:solidFill>
              <a:latin typeface="Google Sans"/>
              <a:ea typeface="Google Sans"/>
              <a:cs typeface="Google Sans"/>
              <a:sym typeface="Google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2"/>
          <p:cNvSpPr txBox="1"/>
          <p:nvPr/>
        </p:nvSpPr>
        <p:spPr>
          <a:xfrm>
            <a:off x="557775" y="640925"/>
            <a:ext cx="7967700" cy="3497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it" sz="1200">
                <a:solidFill>
                  <a:srgbClr val="1B1C1D"/>
                </a:solidFill>
                <a:latin typeface="Google Sans"/>
                <a:ea typeface="Google Sans"/>
                <a:cs typeface="Google Sans"/>
                <a:sym typeface="Google Sans"/>
              </a:rPr>
              <a:t>Ottenere Risposte a Domande Specifiche</a:t>
            </a:r>
            <a:endParaRPr b="1" sz="1200">
              <a:solidFill>
                <a:srgbClr val="1B1C1D"/>
              </a:solidFill>
              <a:latin typeface="Google Sans"/>
              <a:ea typeface="Google Sans"/>
              <a:cs typeface="Google Sans"/>
              <a:sym typeface="Google Sans"/>
            </a:endParaRPr>
          </a:p>
          <a:p>
            <a:pPr indent="0" lvl="0" marL="0" rtl="0" algn="l">
              <a:lnSpc>
                <a:spcPct val="115000"/>
              </a:lnSpc>
              <a:spcBef>
                <a:spcPts val="600"/>
              </a:spcBef>
              <a:spcAft>
                <a:spcPts val="0"/>
              </a:spcAft>
              <a:buNone/>
            </a:pPr>
            <a:r>
              <a:rPr lang="it" sz="1200">
                <a:solidFill>
                  <a:srgbClr val="1B1C1D"/>
                </a:solidFill>
                <a:latin typeface="Google Sans Text"/>
                <a:ea typeface="Google Sans Text"/>
                <a:cs typeface="Google Sans Text"/>
                <a:sym typeface="Google Sans Text"/>
              </a:rPr>
              <a:t>Per ottenere risposte precise a domande specifiche, è cruciale formulare la domanda in modo inequivocabile. Se la domanda è complessa o richiede una conoscenza di background, fornire tale contesto può migliorare la qualità della risposta. Per problemi che richiedono una soluzione articolata, si può chiedere all'IA di spiegare il proprio ragionamento passo-passo.</a:t>
            </a:r>
            <a:r>
              <a:rPr baseline="30000" lang="it" sz="1200">
                <a:solidFill>
                  <a:srgbClr val="575B5F"/>
                </a:solidFill>
                <a:latin typeface="Google Sans Text"/>
                <a:ea typeface="Google Sans Text"/>
                <a:cs typeface="Google Sans Text"/>
                <a:sym typeface="Google Sans Text"/>
              </a:rPr>
              <a:t>1</a:t>
            </a:r>
            <a:endParaRPr baseline="30000" sz="1200">
              <a:solidFill>
                <a:srgbClr val="575B5F"/>
              </a:solidFill>
              <a:latin typeface="Google Sans Text"/>
              <a:ea typeface="Google Sans Text"/>
              <a:cs typeface="Google Sans Text"/>
              <a:sym typeface="Google Sans Text"/>
            </a:endParaRPr>
          </a:p>
          <a:p>
            <a:pPr indent="-298450" lvl="0" marL="295275" rtl="0" algn="l">
              <a:lnSpc>
                <a:spcPct val="115000"/>
              </a:lnSpc>
              <a:spcBef>
                <a:spcPts val="600"/>
              </a:spcBef>
              <a:spcAft>
                <a:spcPts val="0"/>
              </a:spcAft>
              <a:buSzPts val="1100"/>
              <a:buChar char="●"/>
            </a:pPr>
            <a:r>
              <a:rPr lang="it" sz="1200">
                <a:solidFill>
                  <a:srgbClr val="1B1C1D"/>
                </a:solidFill>
                <a:latin typeface="Google Sans Text"/>
                <a:ea typeface="Google Sans Text"/>
                <a:cs typeface="Google Sans Text"/>
                <a:sym typeface="Google Sans Text"/>
              </a:rPr>
              <a:t>Prompt Prima (Generico):</a:t>
            </a:r>
            <a:br>
              <a:rPr lang="it" sz="1100"/>
            </a:br>
            <a:r>
              <a:rPr lang="it" sz="1200">
                <a:solidFill>
                  <a:srgbClr val="1B1C1D"/>
                </a:solidFill>
                <a:latin typeface="Google Sans Text"/>
                <a:ea typeface="Google Sans Text"/>
                <a:cs typeface="Google Sans Text"/>
                <a:sym typeface="Google Sans Text"/>
              </a:rPr>
              <a:t>Parlami del cambiamento climatico.</a:t>
            </a:r>
            <a:br>
              <a:rPr lang="it" sz="1100"/>
            </a:br>
            <a:r>
              <a:rPr lang="it" sz="1200">
                <a:solidFill>
                  <a:srgbClr val="1B1C1D"/>
                </a:solidFill>
                <a:latin typeface="Google Sans Text"/>
                <a:ea typeface="Google Sans Text"/>
                <a:cs typeface="Google Sans Text"/>
                <a:sym typeface="Google Sans Text"/>
              </a:rPr>
              <a:t>Limiti: L'argomento è vastissimo; la risposta sarà probabilmente una panoramica generale e superficiale.</a:t>
            </a:r>
            <a:endParaRPr sz="1200">
              <a:solidFill>
                <a:srgbClr val="1B1C1D"/>
              </a:solidFill>
              <a:latin typeface="Google Sans Text"/>
              <a:ea typeface="Google Sans Text"/>
              <a:cs typeface="Google Sans Text"/>
              <a:sym typeface="Google Sans Text"/>
            </a:endParaRPr>
          </a:p>
          <a:p>
            <a:pPr indent="-298450" lvl="0" marL="295275" rtl="0" algn="l">
              <a:lnSpc>
                <a:spcPct val="115000"/>
              </a:lnSpc>
              <a:spcBef>
                <a:spcPts val="0"/>
              </a:spcBef>
              <a:spcAft>
                <a:spcPts val="0"/>
              </a:spcAft>
              <a:buSzPts val="1100"/>
              <a:buChar char="●"/>
            </a:pPr>
            <a:r>
              <a:rPr lang="it" sz="1200">
                <a:solidFill>
                  <a:srgbClr val="1B1C1D"/>
                </a:solidFill>
                <a:latin typeface="Google Sans Text"/>
                <a:ea typeface="Google Sans Text"/>
                <a:cs typeface="Google Sans Text"/>
                <a:sym typeface="Google Sans Text"/>
              </a:rPr>
              <a:t>Prompt Dopo (Migliorato):</a:t>
            </a:r>
            <a:br>
              <a:rPr lang="it" sz="1100"/>
            </a:br>
            <a:r>
              <a:rPr lang="it" sz="1200">
                <a:solidFill>
                  <a:srgbClr val="1B1C1D"/>
                </a:solidFill>
                <a:latin typeface="Google Sans Text"/>
                <a:ea typeface="Google Sans Text"/>
                <a:cs typeface="Google Sans Text"/>
                <a:sym typeface="Google Sans Text"/>
              </a:rPr>
              <a:t>Secondo l'ultimo rapporto dell'IPCC (Intergovernmental Panel on Climate Change), quali sono le tre principali cause antropogeniche del cambiamento climatico osservato? Elencale utilizzando dei punti elenco e, per ciascuna causa, fornisci una breve spiegazione scientifica (massimo 50 parole per causa).</a:t>
            </a:r>
            <a:br>
              <a:rPr lang="it" sz="1100"/>
            </a:br>
            <a:r>
              <a:rPr lang="it" sz="1200">
                <a:solidFill>
                  <a:srgbClr val="1B1C1D"/>
                </a:solidFill>
                <a:latin typeface="Google Sans Text"/>
                <a:ea typeface="Google Sans Text"/>
                <a:cs typeface="Google Sans Text"/>
                <a:sym typeface="Google Sans Text"/>
              </a:rPr>
              <a:t>Punti di forza: La domanda è estremamente specifica (cause antropogeniche, secondo l'IPCC), richiede un formato di output preciso (punti elenco, spiegazione breve) e implica un contesto di autorevolezza scientifica (IPCC).</a:t>
            </a:r>
            <a:endParaRPr b="1" sz="1200">
              <a:solidFill>
                <a:srgbClr val="1B1C1D"/>
              </a:solidFill>
              <a:latin typeface="Google Sans"/>
              <a:ea typeface="Google Sans"/>
              <a:cs typeface="Google Sans"/>
              <a:sym typeface="Google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5"/>
          <p:cNvSpPr txBox="1"/>
          <p:nvPr>
            <p:ph type="title"/>
          </p:nvPr>
        </p:nvSpPr>
        <p:spPr>
          <a:xfrm>
            <a:off x="548650" y="576075"/>
            <a:ext cx="3556800" cy="8688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IA: Miti Svelati</a:t>
            </a:r>
            <a:endParaRPr/>
          </a:p>
        </p:txBody>
      </p:sp>
      <p:sp>
        <p:nvSpPr>
          <p:cNvPr id="158" name="Google Shape;158;p25"/>
          <p:cNvSpPr txBox="1"/>
          <p:nvPr>
            <p:ph idx="1" type="body"/>
          </p:nvPr>
        </p:nvSpPr>
        <p:spPr>
          <a:xfrm>
            <a:off x="438912" y="1655064"/>
            <a:ext cx="3666600" cy="2871300"/>
          </a:xfrm>
          <a:prstGeom prst="rect">
            <a:avLst/>
          </a:prstGeom>
        </p:spPr>
        <p:txBody>
          <a:bodyPr anchorCtr="0" anchor="ctr" bIns="0" lIns="0" spcFirstLastPara="1" rIns="0" wrap="square" tIns="0">
            <a:normAutofit/>
          </a:bodyPr>
          <a:lstStyle/>
          <a:p>
            <a:pPr indent="0" lvl="0" marL="0" rtl="0" algn="l">
              <a:spcBef>
                <a:spcPts val="0"/>
              </a:spcBef>
              <a:spcAft>
                <a:spcPts val="0"/>
              </a:spcAft>
              <a:buNone/>
            </a:pPr>
            <a:r>
              <a:t/>
            </a:r>
            <a:endParaRPr/>
          </a:p>
          <a:p>
            <a:pPr indent="-311150" lvl="0" marL="457200" rtl="0" algn="l">
              <a:spcBef>
                <a:spcPts val="1200"/>
              </a:spcBef>
              <a:spcAft>
                <a:spcPts val="0"/>
              </a:spcAft>
              <a:buSzPts val="1300"/>
              <a:buChar char="●"/>
            </a:pPr>
            <a:r>
              <a:rPr lang="it"/>
              <a:t>L'IA non sostituirà tutti gli umani nel lavoro.</a:t>
            </a:r>
            <a:endParaRPr/>
          </a:p>
          <a:p>
            <a:pPr indent="-311150" lvl="0" marL="457200" rtl="0" algn="l">
              <a:spcBef>
                <a:spcPts val="0"/>
              </a:spcBef>
              <a:spcAft>
                <a:spcPts val="0"/>
              </a:spcAft>
              <a:buSzPts val="1300"/>
              <a:buChar char="●"/>
            </a:pPr>
            <a:r>
              <a:rPr lang="it"/>
              <a:t>IA non è autocosciente, ma segue le istruzioni.</a:t>
            </a:r>
            <a:endParaRPr/>
          </a:p>
          <a:p>
            <a:pPr indent="-311150" lvl="0" marL="457200" rtl="0" algn="l">
              <a:spcBef>
                <a:spcPts val="0"/>
              </a:spcBef>
              <a:spcAft>
                <a:spcPts val="0"/>
              </a:spcAft>
              <a:buSzPts val="1300"/>
              <a:buChar char="●"/>
            </a:pPr>
            <a:r>
              <a:rPr lang="it"/>
              <a:t>L’AI non è GRATIS!</a:t>
            </a:r>
            <a:endParaRPr/>
          </a:p>
          <a:p>
            <a:pPr indent="-311150" lvl="0" marL="457200" rtl="0" algn="l">
              <a:spcBef>
                <a:spcPts val="0"/>
              </a:spcBef>
              <a:spcAft>
                <a:spcPts val="0"/>
              </a:spcAft>
              <a:buSzPts val="1300"/>
              <a:buChar char="●"/>
            </a:pPr>
            <a:r>
              <a:rPr lang="it"/>
              <a:t>L’AI non è sostenibile</a:t>
            </a:r>
            <a:endParaRPr/>
          </a:p>
          <a:p>
            <a:pPr indent="0" lvl="0" marL="457200" rtl="0" algn="l">
              <a:spcBef>
                <a:spcPts val="1200"/>
              </a:spcBef>
              <a:spcAft>
                <a:spcPts val="1200"/>
              </a:spcAft>
              <a:buNone/>
            </a:pPr>
            <a:r>
              <a:t/>
            </a:r>
            <a:endParaRPr/>
          </a:p>
        </p:txBody>
      </p:sp>
      <p:pic>
        <p:nvPicPr>
          <p:cNvPr id="159" name="Google Shape;159;p25"/>
          <p:cNvPicPr preferRelativeResize="0"/>
          <p:nvPr>
            <p:ph idx="2" type="pic"/>
          </p:nvPr>
        </p:nvPicPr>
        <p:blipFill>
          <a:blip r:embed="rId3">
            <a:alphaModFix/>
          </a:blip>
          <a:stretch>
            <a:fillRect/>
          </a:stretch>
        </p:blipFill>
        <p:spPr>
          <a:xfrm>
            <a:off x="4517136" y="475488"/>
            <a:ext cx="4188000" cy="418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3"/>
          <p:cNvSpPr txBox="1"/>
          <p:nvPr/>
        </p:nvSpPr>
        <p:spPr>
          <a:xfrm>
            <a:off x="557775" y="640925"/>
            <a:ext cx="7967700" cy="3574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it" sz="1200">
                <a:solidFill>
                  <a:srgbClr val="1B1C1D"/>
                </a:solidFill>
                <a:latin typeface="Google Sans"/>
                <a:ea typeface="Google Sans"/>
                <a:cs typeface="Google Sans"/>
                <a:sym typeface="Google Sans"/>
              </a:rPr>
              <a:t>Traduzioni Efficaci</a:t>
            </a:r>
            <a:endParaRPr b="1" sz="1200">
              <a:solidFill>
                <a:srgbClr val="1B1C1D"/>
              </a:solidFill>
              <a:latin typeface="Google Sans"/>
              <a:ea typeface="Google Sans"/>
              <a:cs typeface="Google Sans"/>
              <a:sym typeface="Google Sans"/>
            </a:endParaRPr>
          </a:p>
          <a:p>
            <a:pPr indent="0" lvl="0" marL="0" rtl="0" algn="l">
              <a:lnSpc>
                <a:spcPct val="115000"/>
              </a:lnSpc>
              <a:spcBef>
                <a:spcPts val="600"/>
              </a:spcBef>
              <a:spcAft>
                <a:spcPts val="0"/>
              </a:spcAft>
              <a:buNone/>
            </a:pPr>
            <a:r>
              <a:rPr lang="it" sz="1200">
                <a:solidFill>
                  <a:srgbClr val="1B1C1D"/>
                </a:solidFill>
                <a:latin typeface="Google Sans Text"/>
                <a:ea typeface="Google Sans Text"/>
                <a:cs typeface="Google Sans Text"/>
                <a:sym typeface="Google Sans Text"/>
              </a:rPr>
              <a:t>Gli LLM sono capaci di tradurre testi, ma per ottenere traduzioni di alta qualità, specialmente quando sono richieste sfumature di tono o stile, è utile fornire indicazioni precise.</a:t>
            </a:r>
            <a:r>
              <a:rPr baseline="30000" lang="it" sz="1200">
                <a:solidFill>
                  <a:srgbClr val="575B5F"/>
                </a:solidFill>
                <a:latin typeface="Google Sans Text"/>
                <a:ea typeface="Google Sans Text"/>
                <a:cs typeface="Google Sans Text"/>
                <a:sym typeface="Google Sans Text"/>
              </a:rPr>
              <a:t>12</a:t>
            </a:r>
            <a:endParaRPr baseline="30000" sz="1200">
              <a:solidFill>
                <a:srgbClr val="575B5F"/>
              </a:solidFill>
              <a:latin typeface="Google Sans Text"/>
              <a:ea typeface="Google Sans Text"/>
              <a:cs typeface="Google Sans Text"/>
              <a:sym typeface="Google Sans Text"/>
            </a:endParaRPr>
          </a:p>
          <a:p>
            <a:pPr indent="-298450" lvl="0" marL="295275" rtl="0" algn="l">
              <a:lnSpc>
                <a:spcPct val="115000"/>
              </a:lnSpc>
              <a:spcBef>
                <a:spcPts val="600"/>
              </a:spcBef>
              <a:spcAft>
                <a:spcPts val="0"/>
              </a:spcAft>
              <a:buSzPts val="1100"/>
              <a:buChar char="●"/>
            </a:pPr>
            <a:r>
              <a:rPr lang="it" sz="1200">
                <a:solidFill>
                  <a:srgbClr val="1B1C1D"/>
                </a:solidFill>
                <a:latin typeface="Google Sans Text"/>
                <a:ea typeface="Google Sans Text"/>
                <a:cs typeface="Google Sans Text"/>
                <a:sym typeface="Google Sans Text"/>
              </a:rPr>
              <a:t>Prompt Prima (Generico):</a:t>
            </a:r>
            <a:br>
              <a:rPr lang="it" sz="1100"/>
            </a:br>
            <a:r>
              <a:rPr lang="it" sz="1200">
                <a:solidFill>
                  <a:srgbClr val="1B1C1D"/>
                </a:solidFill>
                <a:latin typeface="Google Sans Text"/>
                <a:ea typeface="Google Sans Text"/>
                <a:cs typeface="Google Sans Text"/>
                <a:sym typeface="Google Sans Text"/>
              </a:rPr>
              <a:t>Traduci questo testo in italiano: [testo in inglese]</a:t>
            </a:r>
            <a:br>
              <a:rPr lang="it" sz="1100"/>
            </a:br>
            <a:r>
              <a:rPr lang="it" sz="1200">
                <a:solidFill>
                  <a:srgbClr val="1B1C1D"/>
                </a:solidFill>
                <a:latin typeface="Google Sans Text"/>
                <a:ea typeface="Google Sans Text"/>
                <a:cs typeface="Google Sans Text"/>
                <a:sym typeface="Google Sans Text"/>
              </a:rPr>
              <a:t>Limiti: La traduzione potrebbe essere letterale e non tenere conto del contesto o del registro linguistico appropriato.</a:t>
            </a:r>
            <a:endParaRPr sz="1200">
              <a:solidFill>
                <a:srgbClr val="1B1C1D"/>
              </a:solidFill>
              <a:latin typeface="Google Sans Text"/>
              <a:ea typeface="Google Sans Text"/>
              <a:cs typeface="Google Sans Text"/>
              <a:sym typeface="Google Sans Text"/>
            </a:endParaRPr>
          </a:p>
          <a:p>
            <a:pPr indent="-298450" lvl="0" marL="295275" rtl="0" algn="l">
              <a:lnSpc>
                <a:spcPct val="115000"/>
              </a:lnSpc>
              <a:spcBef>
                <a:spcPts val="0"/>
              </a:spcBef>
              <a:spcAft>
                <a:spcPts val="0"/>
              </a:spcAft>
              <a:buSzPts val="1100"/>
              <a:buChar char="●"/>
            </a:pPr>
            <a:r>
              <a:rPr lang="it" sz="1200">
                <a:solidFill>
                  <a:srgbClr val="1B1C1D"/>
                </a:solidFill>
                <a:latin typeface="Google Sans Text"/>
                <a:ea typeface="Google Sans Text"/>
                <a:cs typeface="Google Sans Text"/>
                <a:sym typeface="Google Sans Text"/>
              </a:rPr>
              <a:t>Prompt Dopo (Migliorato):</a:t>
            </a:r>
            <a:br>
              <a:rPr lang="it" sz="1100"/>
            </a:br>
            <a:r>
              <a:rPr lang="it" sz="1200">
                <a:solidFill>
                  <a:srgbClr val="1B1C1D"/>
                </a:solidFill>
                <a:latin typeface="Google Sans Text"/>
                <a:ea typeface="Google Sans Text"/>
                <a:cs typeface="Google Sans Text"/>
                <a:sym typeface="Google Sans Text"/>
              </a:rPr>
              <a:t>Traduci la seguente frase dall'inglese all'italiano, utilizzando un registro formale e mantenendo un tono strettamente professionale: "We are pleased to inform you about our new product launch and upcoming webinar series."</a:t>
            </a:r>
            <a:br>
              <a:rPr lang="it" sz="1100"/>
            </a:br>
            <a:r>
              <a:rPr lang="it" sz="1200">
                <a:solidFill>
                  <a:srgbClr val="1B1C1D"/>
                </a:solidFill>
                <a:latin typeface="Google Sans Text"/>
                <a:ea typeface="Google Sans Text"/>
                <a:cs typeface="Google Sans Text"/>
                <a:sym typeface="Google Sans Text"/>
              </a:rPr>
              <a:t>Punti di forza: Oltre a specificare le lingue, il prompt fornisce chiare istruzioni sul tono ("strettamente professionale") e sul registro ("formale"), guidando l'IA verso una traduzione più appropriata per un contesto aziendale.</a:t>
            </a:r>
            <a:endParaRPr sz="1200">
              <a:solidFill>
                <a:srgbClr val="1B1C1D"/>
              </a:solidFill>
              <a:latin typeface="Google Sans Text"/>
              <a:ea typeface="Google Sans Text"/>
              <a:cs typeface="Google Sans Text"/>
              <a:sym typeface="Google Sans Text"/>
            </a:endParaRPr>
          </a:p>
          <a:p>
            <a:pPr indent="0" lvl="0" marL="0" rtl="0" algn="l">
              <a:lnSpc>
                <a:spcPct val="115000"/>
              </a:lnSpc>
              <a:spcBef>
                <a:spcPts val="600"/>
              </a:spcBef>
              <a:spcAft>
                <a:spcPts val="600"/>
              </a:spcAft>
              <a:buNone/>
            </a:pPr>
            <a:r>
              <a:t/>
            </a:r>
            <a:endParaRPr b="1" sz="1200">
              <a:solidFill>
                <a:srgbClr val="1B1C1D"/>
              </a:solidFill>
              <a:latin typeface="Google Sans"/>
              <a:ea typeface="Google Sans"/>
              <a:cs typeface="Google Sans"/>
              <a:sym typeface="Google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44"/>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Pregiudizi nell'IA: Scopriamoli Insieme</a:t>
            </a:r>
            <a:endParaRPr/>
          </a:p>
        </p:txBody>
      </p:sp>
      <p:sp>
        <p:nvSpPr>
          <p:cNvPr id="264" name="Google Shape;264;p44"/>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L'AI può ereditare bias dai dati di addestramento.</a:t>
            </a:r>
            <a:endParaRPr/>
          </a:p>
          <a:p>
            <a:pPr indent="-311150" lvl="0" marL="457200" rtl="0" algn="l">
              <a:spcBef>
                <a:spcPts val="0"/>
              </a:spcBef>
              <a:spcAft>
                <a:spcPts val="0"/>
              </a:spcAft>
              <a:buSzPts val="1300"/>
              <a:buChar char="●"/>
            </a:pPr>
            <a:r>
              <a:rPr lang="it"/>
              <a:t>I bias nell'AI portano a risultati ingiusti e distorti.</a:t>
            </a:r>
            <a:endParaRPr/>
          </a:p>
          <a:p>
            <a:pPr indent="-311150" lvl="0" marL="457200" rtl="0" algn="l">
              <a:spcBef>
                <a:spcPts val="0"/>
              </a:spcBef>
              <a:spcAft>
                <a:spcPts val="0"/>
              </a:spcAft>
              <a:buSzPts val="1300"/>
              <a:buChar char="●"/>
            </a:pPr>
            <a:r>
              <a:rPr lang="it"/>
              <a:t>I dati di bassa qualità influenzano negativamente l'AI.</a:t>
            </a:r>
            <a:endParaRPr/>
          </a:p>
          <a:p>
            <a:pPr indent="-311150" lvl="0" marL="457200" rtl="0" algn="l">
              <a:spcBef>
                <a:spcPts val="0"/>
              </a:spcBef>
              <a:spcAft>
                <a:spcPts val="0"/>
              </a:spcAft>
              <a:buSzPts val="1300"/>
              <a:buChar char="●"/>
            </a:pPr>
            <a:r>
              <a:rPr lang="it"/>
              <a:t>L'AI riflette i pregiudizi umani nei dati forniti.</a:t>
            </a:r>
            <a:endParaRPr/>
          </a:p>
          <a:p>
            <a:pPr indent="-311150" lvl="0" marL="457200" rtl="0" algn="l">
              <a:spcBef>
                <a:spcPts val="0"/>
              </a:spcBef>
              <a:spcAft>
                <a:spcPts val="0"/>
              </a:spcAft>
              <a:buSzPts val="1300"/>
              <a:buChar char="●"/>
            </a:pPr>
            <a:r>
              <a:rPr lang="it"/>
              <a:t>Riconoscere e correggere i bias è fondamentale per l'AI.</a:t>
            </a:r>
            <a:endParaRPr/>
          </a:p>
        </p:txBody>
      </p:sp>
      <p:pic>
        <p:nvPicPr>
          <p:cNvPr id="265" name="Google Shape;265;p44"/>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5"/>
          <p:cNvSpPr txBox="1"/>
          <p:nvPr>
            <p:ph type="title"/>
          </p:nvPr>
        </p:nvSpPr>
        <p:spPr>
          <a:xfrm>
            <a:off x="548675" y="603500"/>
            <a:ext cx="7923900" cy="667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Allucinazioni IA: Cosa Sono?</a:t>
            </a:r>
            <a:endParaRPr/>
          </a:p>
        </p:txBody>
      </p:sp>
      <p:sp>
        <p:nvSpPr>
          <p:cNvPr id="270" name="Google Shape;270;p45"/>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Le allucinazioni AI producono risposte false.</a:t>
            </a:r>
            <a:endParaRPr/>
          </a:p>
          <a:p>
            <a:pPr indent="-311150" lvl="0" marL="457200" rtl="0" algn="l">
              <a:spcBef>
                <a:spcPts val="0"/>
              </a:spcBef>
              <a:spcAft>
                <a:spcPts val="0"/>
              </a:spcAft>
              <a:buSzPts val="1300"/>
              <a:buChar char="●"/>
            </a:pPr>
            <a:r>
              <a:rPr lang="it"/>
              <a:t>L'AI inventa fatti che non sono reali.</a:t>
            </a:r>
            <a:endParaRPr/>
          </a:p>
          <a:p>
            <a:pPr indent="-311150" lvl="0" marL="457200" rtl="0" algn="l">
              <a:spcBef>
                <a:spcPts val="0"/>
              </a:spcBef>
              <a:spcAft>
                <a:spcPts val="0"/>
              </a:spcAft>
              <a:buSzPts val="1300"/>
              <a:buChar char="●"/>
            </a:pPr>
            <a:r>
              <a:rPr lang="it"/>
              <a:t>Dati errati portano a risultati sbagliati dall'AI.</a:t>
            </a:r>
            <a:endParaRPr/>
          </a:p>
          <a:p>
            <a:pPr indent="-311150" lvl="0" marL="457200" rtl="0" algn="l">
              <a:spcBef>
                <a:spcPts val="0"/>
              </a:spcBef>
              <a:spcAft>
                <a:spcPts val="0"/>
              </a:spcAft>
              <a:buSzPts val="1300"/>
              <a:buChar char="●"/>
            </a:pPr>
            <a:r>
              <a:rPr lang="it"/>
              <a:t>L'AI non comprende la verità, solo i dati.</a:t>
            </a:r>
            <a:endParaRPr/>
          </a:p>
          <a:p>
            <a:pPr indent="-311150" lvl="0" marL="457200" rtl="0" algn="l">
              <a:spcBef>
                <a:spcPts val="0"/>
              </a:spcBef>
              <a:spcAft>
                <a:spcPts val="0"/>
              </a:spcAft>
              <a:buSzPts val="1300"/>
              <a:buChar char="●"/>
            </a:pPr>
            <a:r>
              <a:rPr lang="it"/>
              <a:t>Correzione dati riduce allucinazioni dell'AI.</a:t>
            </a:r>
            <a:endParaRPr/>
          </a:p>
        </p:txBody>
      </p:sp>
      <p:pic>
        <p:nvPicPr>
          <p:cNvPr id="271" name="Google Shape;271;p45"/>
          <p:cNvPicPr preferRelativeResize="0"/>
          <p:nvPr>
            <p:ph idx="2" type="pic"/>
          </p:nvPr>
        </p:nvPicPr>
        <p:blipFill>
          <a:blip r:embed="rId3">
            <a:alphaModFix/>
          </a:blip>
          <a:stretch>
            <a:fillRect/>
          </a:stretch>
        </p:blipFill>
        <p:spPr>
          <a:xfrm>
            <a:off x="548640" y="1554480"/>
            <a:ext cx="2807100" cy="2807100"/>
          </a:xfrm>
          <a:prstGeom prst="roundRect">
            <a:avLst>
              <a:gd fmla="val 8343" name="adj"/>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6"/>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Pronti al Prompting: Sfida Gruppo!</a:t>
            </a:r>
            <a:endParaRPr/>
          </a:p>
        </p:txBody>
      </p:sp>
      <p:sp>
        <p:nvSpPr>
          <p:cNvPr id="276" name="Google Shape;276;p46"/>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Esercizio di Gruppo: Creare Prompt Specifici</a:t>
            </a:r>
            <a:endParaRPr/>
          </a:p>
          <a:p>
            <a:pPr indent="-311150" lvl="0" marL="457200" rtl="0" algn="l">
              <a:spcBef>
                <a:spcPts val="0"/>
              </a:spcBef>
              <a:spcAft>
                <a:spcPts val="0"/>
              </a:spcAft>
              <a:buSzPts val="1300"/>
              <a:buChar char="●"/>
            </a:pPr>
            <a:r>
              <a:rPr lang="it"/>
              <a:t>Dividiamoci in gruppi per generare prompt efficaci</a:t>
            </a:r>
            <a:endParaRPr/>
          </a:p>
          <a:p>
            <a:pPr indent="-311150" lvl="0" marL="457200" rtl="0" algn="l">
              <a:spcBef>
                <a:spcPts val="0"/>
              </a:spcBef>
              <a:spcAft>
                <a:spcPts val="0"/>
              </a:spcAft>
              <a:buSzPts val="1300"/>
              <a:buChar char="●"/>
            </a:pPr>
            <a:r>
              <a:rPr lang="it"/>
              <a:t>Ogni gruppo presenta e discute i propri prompt</a:t>
            </a:r>
            <a:endParaRPr/>
          </a:p>
          <a:p>
            <a:pPr indent="-311150" lvl="0" marL="457200" rtl="0" algn="l">
              <a:spcBef>
                <a:spcPts val="0"/>
              </a:spcBef>
              <a:spcAft>
                <a:spcPts val="0"/>
              </a:spcAft>
              <a:buSzPts val="1300"/>
              <a:buChar char="●"/>
            </a:pPr>
            <a:r>
              <a:rPr lang="it"/>
              <a:t>Obiettivo: Migliorare la precisione delle risposte IA</a:t>
            </a:r>
            <a:endParaRPr/>
          </a:p>
          <a:p>
            <a:pPr indent="-311150" lvl="0" marL="457200" rtl="0" algn="l">
              <a:spcBef>
                <a:spcPts val="0"/>
              </a:spcBef>
              <a:spcAft>
                <a:spcPts val="0"/>
              </a:spcAft>
              <a:buSzPts val="1300"/>
              <a:buChar char="●"/>
            </a:pPr>
            <a:r>
              <a:rPr lang="it"/>
              <a:t>Analizzare come diversi prompt influenzano i risultati</a:t>
            </a:r>
            <a:endParaRPr/>
          </a:p>
        </p:txBody>
      </p:sp>
      <p:pic>
        <p:nvPicPr>
          <p:cNvPr id="277" name="Google Shape;277;p46"/>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7"/>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Pronti al Prompting: Sfida Gruppo!/2</a:t>
            </a:r>
            <a:endParaRPr/>
          </a:p>
        </p:txBody>
      </p:sp>
      <p:sp>
        <p:nvSpPr>
          <p:cNvPr id="282" name="Google Shape;282;p47"/>
          <p:cNvSpPr txBox="1"/>
          <p:nvPr>
            <p:ph idx="1" type="body"/>
          </p:nvPr>
        </p:nvSpPr>
        <p:spPr>
          <a:xfrm>
            <a:off x="4773075" y="1820475"/>
            <a:ext cx="4079700" cy="2788500"/>
          </a:xfrm>
          <a:prstGeom prst="rect">
            <a:avLst/>
          </a:prstGeom>
        </p:spPr>
        <p:txBody>
          <a:bodyPr anchorCtr="0" anchor="t" bIns="0" lIns="0" spcFirstLastPara="1" rIns="0" wrap="square" tIns="0">
            <a:normAutofit lnSpcReduction="20000"/>
          </a:bodyPr>
          <a:lstStyle/>
          <a:p>
            <a:pPr indent="-311150" lvl="0" marL="457200" rtl="0" algn="l">
              <a:lnSpc>
                <a:spcPct val="115000"/>
              </a:lnSpc>
              <a:spcBef>
                <a:spcPts val="0"/>
              </a:spcBef>
              <a:spcAft>
                <a:spcPts val="0"/>
              </a:spcAft>
              <a:buSzPts val="1300"/>
              <a:buChar char="●"/>
            </a:pPr>
            <a:r>
              <a:rPr b="1" lang="it" sz="1200">
                <a:solidFill>
                  <a:srgbClr val="1B1C1D"/>
                </a:solidFill>
                <a:latin typeface="Google Sans Text"/>
                <a:ea typeface="Google Sans Text"/>
                <a:cs typeface="Google Sans Text"/>
                <a:sym typeface="Google Sans Text"/>
              </a:rPr>
              <a:t>Gruppo 1:</a:t>
            </a:r>
            <a:r>
              <a:rPr lang="it" sz="1200">
                <a:solidFill>
                  <a:srgbClr val="1B1C1D"/>
                </a:solidFill>
                <a:latin typeface="Google Sans Text"/>
                <a:ea typeface="Google Sans Text"/>
                <a:cs typeface="Google Sans Text"/>
                <a:sym typeface="Google Sans Text"/>
              </a:rPr>
              <a:t> Genera una checklist di 5 cose fondamentali da preparare nella sala operativa prima di un intervento di implantologia.</a:t>
            </a:r>
            <a:endParaRPr sz="1200">
              <a:solidFill>
                <a:srgbClr val="1B1C1D"/>
              </a:solidFill>
              <a:latin typeface="Google Sans Text"/>
              <a:ea typeface="Google Sans Text"/>
              <a:cs typeface="Google Sans Text"/>
              <a:sym typeface="Google Sans Text"/>
            </a:endParaRPr>
          </a:p>
          <a:p>
            <a:pPr indent="-304800" lvl="0" marL="457200" rtl="0" algn="l">
              <a:lnSpc>
                <a:spcPct val="115000"/>
              </a:lnSpc>
              <a:spcBef>
                <a:spcPts val="0"/>
              </a:spcBef>
              <a:spcAft>
                <a:spcPts val="0"/>
              </a:spcAft>
              <a:buClr>
                <a:srgbClr val="1B1C1D"/>
              </a:buClr>
              <a:buSzPts val="1200"/>
              <a:buFont typeface="Google Sans Text"/>
              <a:buChar char="●"/>
            </a:pPr>
            <a:r>
              <a:rPr b="1" lang="it" sz="1200">
                <a:solidFill>
                  <a:srgbClr val="1B1C1D"/>
                </a:solidFill>
                <a:latin typeface="Google Sans Text"/>
                <a:ea typeface="Google Sans Text"/>
                <a:cs typeface="Google Sans Text"/>
                <a:sym typeface="Google Sans Text"/>
              </a:rPr>
              <a:t>Gruppo 2</a:t>
            </a:r>
            <a:r>
              <a:rPr lang="it" sz="1200">
                <a:solidFill>
                  <a:srgbClr val="1B1C1D"/>
                </a:solidFill>
                <a:latin typeface="Google Sans Text"/>
                <a:ea typeface="Google Sans Text"/>
                <a:cs typeface="Google Sans Text"/>
                <a:sym typeface="Google Sans Text"/>
              </a:rPr>
              <a:t>: Scrivi una breve email (massimo 3 frasi) per un paziente che ha saltato un appuntamento, invitandolo a ricontattare lo studio, usando un tono comprensivo ma professionale.</a:t>
            </a:r>
            <a:endParaRPr sz="1200">
              <a:solidFill>
                <a:srgbClr val="1B1C1D"/>
              </a:solidFill>
              <a:latin typeface="Google Sans Text"/>
              <a:ea typeface="Google Sans Text"/>
              <a:cs typeface="Google Sans Text"/>
              <a:sym typeface="Google Sans Text"/>
            </a:endParaRPr>
          </a:p>
          <a:p>
            <a:pPr indent="-304800" lvl="0" marL="457200" rtl="0" algn="l">
              <a:lnSpc>
                <a:spcPct val="115000"/>
              </a:lnSpc>
              <a:spcBef>
                <a:spcPts val="0"/>
              </a:spcBef>
              <a:spcAft>
                <a:spcPts val="0"/>
              </a:spcAft>
              <a:buClr>
                <a:srgbClr val="1B1C1D"/>
              </a:buClr>
              <a:buSzPts val="1200"/>
              <a:buFont typeface="Google Sans Text"/>
              <a:buChar char="●"/>
            </a:pPr>
            <a:r>
              <a:rPr b="1" lang="it" sz="1200">
                <a:solidFill>
                  <a:srgbClr val="1B1C1D"/>
                </a:solidFill>
                <a:latin typeface="Google Sans Text"/>
                <a:ea typeface="Google Sans Text"/>
                <a:cs typeface="Google Sans Text"/>
                <a:sym typeface="Google Sans Text"/>
              </a:rPr>
              <a:t>Gruppo 3</a:t>
            </a:r>
            <a:r>
              <a:rPr lang="it" sz="1200">
                <a:solidFill>
                  <a:srgbClr val="1B1C1D"/>
                </a:solidFill>
                <a:latin typeface="Google Sans Text"/>
                <a:ea typeface="Google Sans Text"/>
                <a:cs typeface="Google Sans Text"/>
                <a:sym typeface="Google Sans Text"/>
              </a:rPr>
              <a:t>: Formula un breve annuncio (massimo 40 parole) per i social media per promuovere un open day gratuito dedicato alla prevenzione dentale per bambini. Indica data, ora e modalità di prenotazione.</a:t>
            </a:r>
            <a:endParaRPr sz="1200">
              <a:solidFill>
                <a:srgbClr val="1B1C1D"/>
              </a:solidFill>
              <a:latin typeface="Google Sans Text"/>
              <a:ea typeface="Google Sans Text"/>
              <a:cs typeface="Google Sans Text"/>
              <a:sym typeface="Google Sans Text"/>
            </a:endParaRPr>
          </a:p>
          <a:p>
            <a:pPr indent="-304800" lvl="0" marL="457200" rtl="0" algn="l">
              <a:lnSpc>
                <a:spcPct val="115000"/>
              </a:lnSpc>
              <a:spcBef>
                <a:spcPts val="0"/>
              </a:spcBef>
              <a:spcAft>
                <a:spcPts val="0"/>
              </a:spcAft>
              <a:buClr>
                <a:srgbClr val="1B1C1D"/>
              </a:buClr>
              <a:buSzPts val="1200"/>
              <a:buFont typeface="Google Sans Text"/>
              <a:buChar char="●"/>
            </a:pPr>
            <a:r>
              <a:rPr b="1" lang="it" sz="1200">
                <a:solidFill>
                  <a:srgbClr val="1B1C1D"/>
                </a:solidFill>
                <a:latin typeface="Google Sans Text"/>
                <a:ea typeface="Google Sans Text"/>
                <a:cs typeface="Google Sans Text"/>
                <a:sym typeface="Google Sans Text"/>
              </a:rPr>
              <a:t>Gruppo 4:</a:t>
            </a:r>
            <a:r>
              <a:rPr lang="it" sz="1200">
                <a:solidFill>
                  <a:srgbClr val="1B1C1D"/>
                </a:solidFill>
                <a:latin typeface="Google Sans Text"/>
                <a:ea typeface="Google Sans Text"/>
                <a:cs typeface="Google Sans Text"/>
                <a:sym typeface="Google Sans Text"/>
              </a:rPr>
              <a:t> Crea una breve lista di controllo (massimo 7 punti) per assicurare la corretta preparazione della postazione di lavoro per un'otturazione.</a:t>
            </a:r>
            <a:endParaRPr sz="1200">
              <a:solidFill>
                <a:srgbClr val="1B1C1D"/>
              </a:solidFill>
              <a:latin typeface="Google Sans Text"/>
              <a:ea typeface="Google Sans Text"/>
              <a:cs typeface="Google Sans Text"/>
              <a:sym typeface="Google Sans Text"/>
            </a:endParaRPr>
          </a:p>
        </p:txBody>
      </p:sp>
      <p:pic>
        <p:nvPicPr>
          <p:cNvPr id="283" name="Google Shape;283;p47"/>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8"/>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Possibili applicazioni </a:t>
            </a:r>
            <a:endParaRPr/>
          </a:p>
        </p:txBody>
      </p:sp>
      <p:pic>
        <p:nvPicPr>
          <p:cNvPr id="288" name="Google Shape;288;p48"/>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9"/>
          <p:cNvSpPr txBox="1"/>
          <p:nvPr>
            <p:ph idx="1" type="body"/>
          </p:nvPr>
        </p:nvSpPr>
        <p:spPr>
          <a:xfrm>
            <a:off x="384048" y="1948992"/>
            <a:ext cx="5266800" cy="28986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IA ottimizza l'accoglienza e gestione pazienti.</a:t>
            </a:r>
            <a:endParaRPr/>
          </a:p>
          <a:p>
            <a:pPr indent="-311150" lvl="0" marL="457200" rtl="0" algn="l">
              <a:spcBef>
                <a:spcPts val="0"/>
              </a:spcBef>
              <a:spcAft>
                <a:spcPts val="0"/>
              </a:spcAft>
              <a:buSzPts val="1300"/>
              <a:buChar char="●"/>
            </a:pPr>
            <a:r>
              <a:rPr lang="it"/>
              <a:t>Nuovo paradigma per l'efficienza dello studio dentistico.</a:t>
            </a:r>
            <a:endParaRPr/>
          </a:p>
          <a:p>
            <a:pPr indent="-311150" lvl="0" marL="457200" rtl="0" algn="l">
              <a:spcBef>
                <a:spcPts val="0"/>
              </a:spcBef>
              <a:spcAft>
                <a:spcPts val="0"/>
              </a:spcAft>
              <a:buSzPts val="1300"/>
              <a:buChar char="●"/>
            </a:pPr>
            <a:r>
              <a:rPr lang="it"/>
              <a:t>Elementi digitali: touch screen e assistente virtuale.</a:t>
            </a:r>
            <a:endParaRPr/>
          </a:p>
          <a:p>
            <a:pPr indent="-311150" lvl="0" marL="457200" rtl="0" algn="l">
              <a:spcBef>
                <a:spcPts val="0"/>
              </a:spcBef>
              <a:spcAft>
                <a:spcPts val="0"/>
              </a:spcAft>
              <a:buSzPts val="1300"/>
              <a:buChar char="●"/>
            </a:pPr>
            <a:r>
              <a:rPr lang="it"/>
              <a:t>Atmosfera accogliente e professionale con l'IA.</a:t>
            </a:r>
            <a:endParaRPr/>
          </a:p>
        </p:txBody>
      </p:sp>
      <p:sp>
        <p:nvSpPr>
          <p:cNvPr id="293" name="Google Shape;293;p49"/>
          <p:cNvSpPr txBox="1"/>
          <p:nvPr>
            <p:ph type="title"/>
          </p:nvPr>
        </p:nvSpPr>
        <p:spPr>
          <a:xfrm>
            <a:off x="384048" y="384048"/>
            <a:ext cx="5266800" cy="8505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IA al Front Desk: Rivoluzione Accoglienza</a:t>
            </a:r>
            <a:endParaRPr/>
          </a:p>
        </p:txBody>
      </p:sp>
      <p:pic>
        <p:nvPicPr>
          <p:cNvPr id="294" name="Google Shape;294;p49"/>
          <p:cNvPicPr preferRelativeResize="0"/>
          <p:nvPr/>
        </p:nvPicPr>
        <p:blipFill>
          <a:blip r:embed="rId3">
            <a:alphaModFix/>
          </a:blip>
          <a:stretch>
            <a:fillRect/>
          </a:stretch>
        </p:blipFill>
        <p:spPr>
          <a:xfrm>
            <a:off x="5574648" y="1524000"/>
            <a:ext cx="3188352" cy="318835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50"/>
          <p:cNvSpPr txBox="1"/>
          <p:nvPr>
            <p:ph type="title"/>
          </p:nvPr>
        </p:nvSpPr>
        <p:spPr>
          <a:xfrm>
            <a:off x="548650" y="576075"/>
            <a:ext cx="3556800" cy="8688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Front Desk IA: Trasformazione Digitale</a:t>
            </a:r>
            <a:endParaRPr/>
          </a:p>
        </p:txBody>
      </p:sp>
      <p:sp>
        <p:nvSpPr>
          <p:cNvPr id="299" name="Google Shape;299;p50"/>
          <p:cNvSpPr txBox="1"/>
          <p:nvPr>
            <p:ph idx="1" type="body"/>
          </p:nvPr>
        </p:nvSpPr>
        <p:spPr>
          <a:xfrm>
            <a:off x="438912" y="1655064"/>
            <a:ext cx="3666600" cy="28713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Comprendere l'IA per trasformare le attività del front desk.</a:t>
            </a:r>
            <a:endParaRPr/>
          </a:p>
          <a:p>
            <a:pPr indent="-311150" lvl="0" marL="457200" rtl="0" algn="l">
              <a:spcBef>
                <a:spcPts val="0"/>
              </a:spcBef>
              <a:spcAft>
                <a:spcPts val="0"/>
              </a:spcAft>
              <a:buSzPts val="1300"/>
              <a:buChar char="●"/>
            </a:pPr>
            <a:r>
              <a:rPr lang="it"/>
              <a:t>Esplorare strumenti IA per migliorare la gestione appuntamenti.</a:t>
            </a:r>
            <a:endParaRPr/>
          </a:p>
          <a:p>
            <a:pPr indent="-311150" lvl="0" marL="457200" rtl="0" algn="l">
              <a:spcBef>
                <a:spcPts val="0"/>
              </a:spcBef>
              <a:spcAft>
                <a:spcPts val="0"/>
              </a:spcAft>
              <a:buSzPts val="1300"/>
              <a:buChar char="●"/>
            </a:pPr>
            <a:r>
              <a:rPr lang="it"/>
              <a:t>Ottimizzare la comunicazione paziente con l'IA.</a:t>
            </a:r>
            <a:endParaRPr/>
          </a:p>
          <a:p>
            <a:pPr indent="-311150" lvl="0" marL="457200" rtl="0" algn="l">
              <a:spcBef>
                <a:spcPts val="0"/>
              </a:spcBef>
              <a:spcAft>
                <a:spcPts val="0"/>
              </a:spcAft>
              <a:buSzPts val="1300"/>
              <a:buChar char="●"/>
            </a:pPr>
            <a:r>
              <a:rPr lang="it"/>
              <a:t>Automatizzare compiti ripetitivi con l'IA.</a:t>
            </a:r>
            <a:endParaRPr/>
          </a:p>
          <a:p>
            <a:pPr indent="-311150" lvl="0" marL="457200" rtl="0" algn="l">
              <a:spcBef>
                <a:spcPts val="0"/>
              </a:spcBef>
              <a:spcAft>
                <a:spcPts val="0"/>
              </a:spcAft>
              <a:buSzPts val="1300"/>
              <a:buChar char="●"/>
            </a:pPr>
            <a:r>
              <a:rPr lang="it"/>
              <a:t>Identificare benefici dell'IA per ASO e studio dentistico.</a:t>
            </a:r>
            <a:endParaRPr/>
          </a:p>
        </p:txBody>
      </p:sp>
      <p:pic>
        <p:nvPicPr>
          <p:cNvPr id="300" name="Google Shape;300;p50"/>
          <p:cNvPicPr preferRelativeResize="0"/>
          <p:nvPr>
            <p:ph idx="2" type="pic"/>
          </p:nvPr>
        </p:nvPicPr>
        <p:blipFill>
          <a:blip r:embed="rId3">
            <a:alphaModFix/>
          </a:blip>
          <a:stretch>
            <a:fillRect/>
          </a:stretch>
        </p:blipFill>
        <p:spPr>
          <a:xfrm>
            <a:off x="4517136" y="475488"/>
            <a:ext cx="4188000" cy="4188000"/>
          </a:xfrm>
          <a:prstGeom prst="roundRect">
            <a:avLst>
              <a:gd fmla="val 8475" name="adj"/>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51"/>
          <p:cNvSpPr txBox="1"/>
          <p:nvPr>
            <p:ph type="title"/>
          </p:nvPr>
        </p:nvSpPr>
        <p:spPr>
          <a:xfrm>
            <a:off x="557784" y="585216"/>
            <a:ext cx="3712500" cy="932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Appuntamenti AI: Agenda Perfetta</a:t>
            </a:r>
            <a:endParaRPr/>
          </a:p>
        </p:txBody>
      </p:sp>
      <p:sp>
        <p:nvSpPr>
          <p:cNvPr id="305" name="Google Shape;305;p51"/>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IA ottimizza la pianificazione degli appuntamenti.</a:t>
            </a:r>
            <a:endParaRPr/>
          </a:p>
          <a:p>
            <a:pPr indent="-311150" lvl="0" marL="457200" rtl="0" algn="l">
              <a:spcBef>
                <a:spcPts val="0"/>
              </a:spcBef>
              <a:spcAft>
                <a:spcPts val="0"/>
              </a:spcAft>
              <a:buSzPts val="1300"/>
              <a:buChar char="●"/>
            </a:pPr>
            <a:r>
              <a:rPr lang="it"/>
              <a:t>L'AI può mandare reminder automatici ai pazienti.</a:t>
            </a:r>
            <a:endParaRPr/>
          </a:p>
          <a:p>
            <a:pPr indent="-311150" lvl="0" marL="457200" rtl="0" algn="l">
              <a:spcBef>
                <a:spcPts val="0"/>
              </a:spcBef>
              <a:spcAft>
                <a:spcPts val="0"/>
              </a:spcAft>
              <a:buSzPts val="1300"/>
              <a:buChar char="●"/>
            </a:pPr>
            <a:r>
              <a:rPr lang="it"/>
              <a:t>L'agenda digitale si aggiorna in tempo reale.</a:t>
            </a:r>
            <a:endParaRPr/>
          </a:p>
          <a:p>
            <a:pPr indent="-311150" lvl="0" marL="457200" rtl="0" algn="l">
              <a:spcBef>
                <a:spcPts val="0"/>
              </a:spcBef>
              <a:spcAft>
                <a:spcPts val="0"/>
              </a:spcAft>
              <a:buSzPts val="1300"/>
              <a:buChar char="●"/>
            </a:pPr>
            <a:r>
              <a:rPr lang="it"/>
              <a:t>Riduzione degli errori di sovrapposizione appuntamenti.</a:t>
            </a:r>
            <a:endParaRPr/>
          </a:p>
        </p:txBody>
      </p:sp>
      <p:pic>
        <p:nvPicPr>
          <p:cNvPr id="306" name="Google Shape;306;p51"/>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52"/>
          <p:cNvSpPr txBox="1"/>
          <p:nvPr>
            <p:ph type="title"/>
          </p:nvPr>
        </p:nvSpPr>
        <p:spPr>
          <a:xfrm>
            <a:off x="557784" y="585216"/>
            <a:ext cx="3712500" cy="932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Appuntamenti: L'IA che trasforma</a:t>
            </a:r>
            <a:endParaRPr/>
          </a:p>
        </p:txBody>
      </p:sp>
      <p:sp>
        <p:nvSpPr>
          <p:cNvPr id="311" name="Google Shape;311;p52"/>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analizza le sfide della gestione manuale dell'agenda.</a:t>
            </a:r>
            <a:endParaRPr/>
          </a:p>
          <a:p>
            <a:pPr indent="-311150" lvl="0" marL="457200" rtl="0" algn="l">
              <a:spcBef>
                <a:spcPts val="0"/>
              </a:spcBef>
              <a:spcAft>
                <a:spcPts val="0"/>
              </a:spcAft>
              <a:buSzPts val="1300"/>
              <a:buChar char="●"/>
            </a:pPr>
            <a:r>
              <a:rPr lang="it"/>
              <a:t>Errori di trascrizione e sovrapposizioni riducono l'efficienza.</a:t>
            </a:r>
            <a:endParaRPr/>
          </a:p>
          <a:p>
            <a:pPr indent="-311150" lvl="0" marL="457200" rtl="0" algn="l">
              <a:spcBef>
                <a:spcPts val="0"/>
              </a:spcBef>
              <a:spcAft>
                <a:spcPts val="0"/>
              </a:spcAft>
              <a:buSzPts val="1300"/>
              <a:buChar char="●"/>
            </a:pPr>
            <a:r>
              <a:rPr lang="it"/>
              <a:t>Periodi inattivi diminuiscono la produttività dello studio.</a:t>
            </a:r>
            <a:endParaRPr/>
          </a:p>
          <a:p>
            <a:pPr indent="-311150" lvl="0" marL="457200" rtl="0" algn="l">
              <a:spcBef>
                <a:spcPts val="0"/>
              </a:spcBef>
              <a:spcAft>
                <a:spcPts val="0"/>
              </a:spcAft>
              <a:buSzPts val="1300"/>
              <a:buChar char="●"/>
            </a:pPr>
            <a:r>
              <a:rPr lang="it"/>
              <a:t>Software IA utilizza algoritmi sofisticati per ottimizzare l'agenda.</a:t>
            </a:r>
            <a:endParaRPr/>
          </a:p>
        </p:txBody>
      </p:sp>
      <p:pic>
        <p:nvPicPr>
          <p:cNvPr id="312" name="Google Shape;312;p52"/>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6"/>
          <p:cNvSpPr txBox="1"/>
          <p:nvPr>
            <p:ph type="title"/>
          </p:nvPr>
        </p:nvSpPr>
        <p:spPr>
          <a:xfrm>
            <a:off x="548675" y="603500"/>
            <a:ext cx="7923900" cy="667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IA: Spiegata in modo semplice</a:t>
            </a:r>
            <a:endParaRPr/>
          </a:p>
        </p:txBody>
      </p:sp>
      <p:sp>
        <p:nvSpPr>
          <p:cNvPr id="164" name="Google Shape;164;p26"/>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L'IA imita l'intelligenza umana attraverso software.</a:t>
            </a:r>
            <a:endParaRPr/>
          </a:p>
          <a:p>
            <a:pPr indent="-311150" lvl="0" marL="457200" rtl="0" algn="l">
              <a:spcBef>
                <a:spcPts val="0"/>
              </a:spcBef>
              <a:spcAft>
                <a:spcPts val="0"/>
              </a:spcAft>
              <a:buSzPts val="1300"/>
              <a:buChar char="●"/>
            </a:pPr>
            <a:r>
              <a:rPr lang="it"/>
              <a:t>L'IA utilizza grandi quantità di dati per apprendere e prendere decisioni.</a:t>
            </a:r>
            <a:endParaRPr/>
          </a:p>
          <a:p>
            <a:pPr indent="-311150" lvl="0" marL="457200" rtl="0" algn="l">
              <a:spcBef>
                <a:spcPts val="0"/>
              </a:spcBef>
              <a:spcAft>
                <a:spcPts val="0"/>
              </a:spcAft>
              <a:buSzPts val="1300"/>
              <a:buChar char="●"/>
            </a:pPr>
            <a:r>
              <a:rPr lang="it"/>
              <a:t>Algoritmi matematici complessi sono alla base dell'IA.</a:t>
            </a:r>
            <a:endParaRPr/>
          </a:p>
          <a:p>
            <a:pPr indent="-311150" lvl="0" marL="457200" rtl="0" algn="l">
              <a:spcBef>
                <a:spcPts val="0"/>
              </a:spcBef>
              <a:spcAft>
                <a:spcPts val="0"/>
              </a:spcAft>
              <a:buSzPts val="1300"/>
              <a:buChar char="●"/>
            </a:pPr>
            <a:r>
              <a:rPr lang="it"/>
              <a:t>L'IA esegue istruzioni, non ha coscienza propria.</a:t>
            </a:r>
            <a:endParaRPr/>
          </a:p>
          <a:p>
            <a:pPr indent="0" lvl="0" marL="457200" rtl="0" algn="l">
              <a:spcBef>
                <a:spcPts val="1200"/>
              </a:spcBef>
              <a:spcAft>
                <a:spcPts val="1200"/>
              </a:spcAft>
              <a:buNone/>
            </a:pPr>
            <a:r>
              <a:t/>
            </a:r>
            <a:endParaRPr/>
          </a:p>
        </p:txBody>
      </p:sp>
      <p:pic>
        <p:nvPicPr>
          <p:cNvPr id="165" name="Google Shape;165;p26"/>
          <p:cNvPicPr preferRelativeResize="0"/>
          <p:nvPr>
            <p:ph idx="2" type="pic"/>
          </p:nvPr>
        </p:nvPicPr>
        <p:blipFill>
          <a:blip r:embed="rId3">
            <a:alphaModFix/>
          </a:blip>
          <a:stretch>
            <a:fillRect/>
          </a:stretch>
        </p:blipFill>
        <p:spPr>
          <a:xfrm>
            <a:off x="548640" y="1554480"/>
            <a:ext cx="2807100" cy="2807100"/>
          </a:xfrm>
          <a:prstGeom prst="roundRect">
            <a:avLst>
              <a:gd fmla="val 8343" name="adj"/>
            </a:avLst>
          </a:prstGeom>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53"/>
          <p:cNvSpPr txBox="1"/>
          <p:nvPr>
            <p:ph type="title"/>
          </p:nvPr>
        </p:nvSpPr>
        <p:spPr>
          <a:xfrm>
            <a:off x="228600" y="228600"/>
            <a:ext cx="3557100" cy="8412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AI Agenda: Slot Ottimizzati e Software</a:t>
            </a:r>
            <a:endParaRPr/>
          </a:p>
        </p:txBody>
      </p:sp>
      <p:sp>
        <p:nvSpPr>
          <p:cNvPr id="317" name="Google Shape;317;p53"/>
          <p:cNvSpPr txBox="1"/>
          <p:nvPr>
            <p:ph idx="1" type="body"/>
          </p:nvPr>
        </p:nvSpPr>
        <p:spPr>
          <a:xfrm>
            <a:off x="228600" y="1600200"/>
            <a:ext cx="3557100" cy="33192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IA ottimizza gli slot orari basati su durata e preferenze.</a:t>
            </a:r>
            <a:endParaRPr/>
          </a:p>
          <a:p>
            <a:pPr indent="-311150" lvl="0" marL="457200" rtl="0" algn="l">
              <a:spcBef>
                <a:spcPts val="0"/>
              </a:spcBef>
              <a:spcAft>
                <a:spcPts val="0"/>
              </a:spcAft>
              <a:buSzPts val="1300"/>
              <a:buChar char="●"/>
            </a:pPr>
            <a:r>
              <a:rPr lang="it"/>
              <a:t>Gestione online appuntamenti e richieste fuori orario efficiente.</a:t>
            </a:r>
            <a:endParaRPr/>
          </a:p>
          <a:p>
            <a:pPr indent="-311150" lvl="0" marL="457200" rtl="0" algn="l">
              <a:spcBef>
                <a:spcPts val="0"/>
              </a:spcBef>
              <a:spcAft>
                <a:spcPts val="0"/>
              </a:spcAft>
              <a:buSzPts val="1300"/>
              <a:buChar char="●"/>
            </a:pPr>
            <a:r>
              <a:rPr lang="it"/>
              <a:t>Sincronizzazione bidirezionale con calendari esistenti, nessun conflitto.</a:t>
            </a:r>
            <a:endParaRPr/>
          </a:p>
          <a:p>
            <a:pPr indent="-311150" lvl="0" marL="457200" rtl="0" algn="l">
              <a:spcBef>
                <a:spcPts val="0"/>
              </a:spcBef>
              <a:spcAft>
                <a:spcPts val="0"/>
              </a:spcAft>
              <a:buSzPts val="1300"/>
              <a:buChar char="●"/>
            </a:pPr>
            <a:r>
              <a:rPr lang="it"/>
              <a:t>Esempi: OrisLine Maia, CGM AIDA, Arini con funzionalità avanzate.</a:t>
            </a:r>
            <a:endParaRPr/>
          </a:p>
        </p:txBody>
      </p:sp>
      <p:pic>
        <p:nvPicPr>
          <p:cNvPr id="318" name="Google Shape;318;p53"/>
          <p:cNvPicPr preferRelativeResize="0"/>
          <p:nvPr>
            <p:ph idx="2" type="pic"/>
          </p:nvPr>
        </p:nvPicPr>
        <p:blipFill>
          <a:blip r:embed="rId3">
            <a:alphaModFix/>
          </a:blip>
          <a:stretch>
            <a:fillRect/>
          </a:stretch>
        </p:blipFill>
        <p:spPr>
          <a:xfrm>
            <a:off x="4233672" y="228600"/>
            <a:ext cx="4690800" cy="46908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54"/>
          <p:cNvSpPr txBox="1"/>
          <p:nvPr>
            <p:ph type="title"/>
          </p:nvPr>
        </p:nvSpPr>
        <p:spPr>
          <a:xfrm>
            <a:off x="228600" y="804675"/>
            <a:ext cx="3730200" cy="7956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Vantaggi per l’ ASO</a:t>
            </a:r>
            <a:endParaRPr/>
          </a:p>
        </p:txBody>
      </p:sp>
      <p:sp>
        <p:nvSpPr>
          <p:cNvPr id="323" name="Google Shape;323;p54"/>
          <p:cNvSpPr txBox="1"/>
          <p:nvPr>
            <p:ph idx="1" type="body"/>
          </p:nvPr>
        </p:nvSpPr>
        <p:spPr>
          <a:xfrm>
            <a:off x="228600" y="1901954"/>
            <a:ext cx="3730200" cy="26976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riduce il carico di lavoro manuale per l'ASO.</a:t>
            </a:r>
            <a:endParaRPr/>
          </a:p>
          <a:p>
            <a:pPr indent="-311150" lvl="0" marL="457200" rtl="0" algn="l">
              <a:spcBef>
                <a:spcPts val="0"/>
              </a:spcBef>
              <a:spcAft>
                <a:spcPts val="0"/>
              </a:spcAft>
              <a:buSzPts val="1300"/>
              <a:buChar char="●"/>
            </a:pPr>
            <a:r>
              <a:rPr lang="it"/>
              <a:t>Minore errore umano aumenta l'affidabilità dell'agenda.</a:t>
            </a:r>
            <a:endParaRPr/>
          </a:p>
          <a:p>
            <a:pPr indent="-311150" lvl="0" marL="457200" rtl="0" algn="l">
              <a:spcBef>
                <a:spcPts val="0"/>
              </a:spcBef>
              <a:spcAft>
                <a:spcPts val="0"/>
              </a:spcAft>
              <a:buSzPts val="1300"/>
              <a:buChar char="●"/>
            </a:pPr>
            <a:r>
              <a:rPr lang="it"/>
              <a:t>L'IA ottimizza il flusso di lavoro per più pazienti.</a:t>
            </a:r>
            <a:endParaRPr/>
          </a:p>
          <a:p>
            <a:pPr indent="-311150" lvl="0" marL="457200" rtl="0" algn="l">
              <a:spcBef>
                <a:spcPts val="0"/>
              </a:spcBef>
              <a:spcAft>
                <a:spcPts val="0"/>
              </a:spcAft>
              <a:buSzPts val="1300"/>
              <a:buChar char="●"/>
            </a:pPr>
            <a:r>
              <a:rPr lang="it"/>
              <a:t>Più tempo per l'ASO da dedicare ai pazienti.</a:t>
            </a:r>
            <a:endParaRPr/>
          </a:p>
        </p:txBody>
      </p:sp>
      <p:pic>
        <p:nvPicPr>
          <p:cNvPr id="324" name="Google Shape;324;p54"/>
          <p:cNvPicPr preferRelativeResize="0"/>
          <p:nvPr>
            <p:ph idx="2" type="pic"/>
          </p:nvPr>
        </p:nvPicPr>
        <p:blipFill>
          <a:blip r:embed="rId3">
            <a:alphaModFix/>
          </a:blip>
          <a:stretch>
            <a:fillRect/>
          </a:stretch>
        </p:blipFill>
        <p:spPr>
          <a:xfrm>
            <a:off x="4233672" y="228600"/>
            <a:ext cx="4690800" cy="4690800"/>
          </a:xfrm>
          <a:prstGeom prst="round2DiagRect">
            <a:avLst>
              <a:gd fmla="val 16667" name="adj1"/>
              <a:gd fmla="val 0" name="adj2"/>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55"/>
          <p:cNvSpPr txBox="1"/>
          <p:nvPr>
            <p:ph type="title"/>
          </p:nvPr>
        </p:nvSpPr>
        <p:spPr>
          <a:xfrm>
            <a:off x="548675" y="603500"/>
            <a:ext cx="7923900" cy="667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IA: Gestione Urgenze Intelligente</a:t>
            </a:r>
            <a:endParaRPr/>
          </a:p>
        </p:txBody>
      </p:sp>
      <p:sp>
        <p:nvSpPr>
          <p:cNvPr id="329" name="Google Shape;329;p55"/>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L'IA analizza l'agenda per identificare le opzioni migliori.</a:t>
            </a:r>
            <a:endParaRPr/>
          </a:p>
          <a:p>
            <a:pPr indent="-311150" lvl="0" marL="457200" rtl="0" algn="l">
              <a:spcBef>
                <a:spcPts val="0"/>
              </a:spcBef>
              <a:spcAft>
                <a:spcPts val="0"/>
              </a:spcAft>
              <a:buSzPts val="1300"/>
              <a:buChar char="●"/>
            </a:pPr>
            <a:r>
              <a:rPr lang="it"/>
              <a:t>Riorganizzazione appuntamenti efficiente minimizzando disagi per i pazienti.</a:t>
            </a:r>
            <a:endParaRPr/>
          </a:p>
          <a:p>
            <a:pPr indent="-311150" lvl="0" marL="457200" rtl="0" algn="l">
              <a:spcBef>
                <a:spcPts val="0"/>
              </a:spcBef>
              <a:spcAft>
                <a:spcPts val="0"/>
              </a:spcAft>
              <a:buSzPts val="1300"/>
              <a:buChar char="●"/>
            </a:pPr>
            <a:r>
              <a:rPr lang="it"/>
              <a:t>Notifiche automatiche comunicano cambiamenti ai pazienti interessati.</a:t>
            </a:r>
            <a:endParaRPr/>
          </a:p>
          <a:p>
            <a:pPr indent="-311150" lvl="0" marL="457200" rtl="0" algn="l">
              <a:spcBef>
                <a:spcPts val="0"/>
              </a:spcBef>
              <a:spcAft>
                <a:spcPts val="0"/>
              </a:spcAft>
              <a:buSzPts val="1300"/>
              <a:buChar char="●"/>
            </a:pPr>
            <a:r>
              <a:rPr lang="it"/>
              <a:t>Il software permette una risposta rapida a emergenze.</a:t>
            </a:r>
            <a:endParaRPr/>
          </a:p>
        </p:txBody>
      </p:sp>
      <p:pic>
        <p:nvPicPr>
          <p:cNvPr id="330" name="Google Shape;330;p55"/>
          <p:cNvPicPr preferRelativeResize="0"/>
          <p:nvPr>
            <p:ph idx="2" type="pic"/>
          </p:nvPr>
        </p:nvPicPr>
        <p:blipFill>
          <a:blip r:embed="rId3">
            <a:alphaModFix/>
          </a:blip>
          <a:stretch>
            <a:fillRect/>
          </a:stretch>
        </p:blipFill>
        <p:spPr>
          <a:xfrm>
            <a:off x="548640" y="1554480"/>
            <a:ext cx="2807100" cy="2807100"/>
          </a:xfrm>
          <a:prstGeom prst="roundRect">
            <a:avLst>
              <a:gd fmla="val 8343" name="adj"/>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56"/>
          <p:cNvSpPr txBox="1"/>
          <p:nvPr>
            <p:ph type="title"/>
          </p:nvPr>
        </p:nvSpPr>
        <p:spPr>
          <a:xfrm>
            <a:off x="557784" y="585216"/>
            <a:ext cx="3712500" cy="9327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AI: Comunicazione Pazienti Rivoluzionata</a:t>
            </a:r>
            <a:endParaRPr/>
          </a:p>
        </p:txBody>
      </p:sp>
      <p:sp>
        <p:nvSpPr>
          <p:cNvPr id="335" name="Google Shape;335;p56"/>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migliora la comunicazione con i pazienti, rendendola efficace.</a:t>
            </a:r>
            <a:endParaRPr/>
          </a:p>
          <a:p>
            <a:pPr indent="-311150" lvl="0" marL="457200" rtl="0" algn="l">
              <a:spcBef>
                <a:spcPts val="0"/>
              </a:spcBef>
              <a:spcAft>
                <a:spcPts val="0"/>
              </a:spcAft>
              <a:buSzPts val="1300"/>
              <a:buChar char="●"/>
            </a:pPr>
            <a:r>
              <a:rPr lang="it"/>
              <a:t>I Chatbot IA rispondono 24/7, fornendo supporto immediato ai pazienti.</a:t>
            </a:r>
            <a:endParaRPr/>
          </a:p>
          <a:p>
            <a:pPr indent="-311150" lvl="0" marL="457200" rtl="0" algn="l">
              <a:spcBef>
                <a:spcPts val="0"/>
              </a:spcBef>
              <a:spcAft>
                <a:spcPts val="0"/>
              </a:spcAft>
              <a:buSzPts val="1300"/>
              <a:buChar char="●"/>
            </a:pPr>
            <a:r>
              <a:rPr lang="it"/>
              <a:t>Messaggi automatici riducono i no-show, ottimizzando l'agenda dello studio.</a:t>
            </a:r>
            <a:endParaRPr/>
          </a:p>
          <a:p>
            <a:pPr indent="-311150" lvl="0" marL="457200" rtl="0" algn="l">
              <a:spcBef>
                <a:spcPts val="0"/>
              </a:spcBef>
              <a:spcAft>
                <a:spcPts val="0"/>
              </a:spcAft>
              <a:buSzPts val="1300"/>
              <a:buChar char="●"/>
            </a:pPr>
            <a:r>
              <a:rPr lang="it"/>
              <a:t>L'IA personalizza le interazioni, aumentando la fiducia del paziente.</a:t>
            </a:r>
            <a:endParaRPr/>
          </a:p>
          <a:p>
            <a:pPr indent="-311150" lvl="0" marL="457200" rtl="0" algn="l">
              <a:spcBef>
                <a:spcPts val="0"/>
              </a:spcBef>
              <a:spcAft>
                <a:spcPts val="0"/>
              </a:spcAft>
              <a:buSzPts val="1300"/>
              <a:buChar char="●"/>
            </a:pPr>
            <a:r>
              <a:rPr lang="it"/>
              <a:t>Comunicare in modo efficace crea fiducia e migliora l'esperienza.</a:t>
            </a:r>
            <a:endParaRPr/>
          </a:p>
        </p:txBody>
      </p:sp>
      <p:pic>
        <p:nvPicPr>
          <p:cNvPr id="336" name="Google Shape;336;p56"/>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57"/>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IA: Risposte H24 Ai Pazienti</a:t>
            </a:r>
            <a:endParaRPr/>
          </a:p>
        </p:txBody>
      </p:sp>
      <p:sp>
        <p:nvSpPr>
          <p:cNvPr id="341" name="Google Shape;341;p57"/>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Chatbot IA risponde a FAQ pazienti 24/7.</a:t>
            </a:r>
            <a:endParaRPr/>
          </a:p>
          <a:p>
            <a:pPr indent="-311150" lvl="0" marL="457200" rtl="0" algn="l">
              <a:spcBef>
                <a:spcPts val="0"/>
              </a:spcBef>
              <a:spcAft>
                <a:spcPts val="0"/>
              </a:spcAft>
              <a:buSzPts val="1300"/>
              <a:buChar char="●"/>
            </a:pPr>
            <a:r>
              <a:rPr lang="it"/>
              <a:t>Fornisce info su orari, costi, preparazioni esami.</a:t>
            </a:r>
            <a:endParaRPr/>
          </a:p>
          <a:p>
            <a:pPr indent="-311150" lvl="0" marL="457200" rtl="0" algn="l">
              <a:spcBef>
                <a:spcPts val="0"/>
              </a:spcBef>
              <a:spcAft>
                <a:spcPts val="0"/>
              </a:spcAft>
              <a:buSzPts val="1300"/>
              <a:buChar char="●"/>
            </a:pPr>
            <a:r>
              <a:rPr lang="it"/>
              <a:t>Riduce il carico lavoro al front desk dello studio.</a:t>
            </a:r>
            <a:endParaRPr/>
          </a:p>
          <a:p>
            <a:pPr indent="-311150" lvl="0" marL="457200" rtl="0" algn="l">
              <a:spcBef>
                <a:spcPts val="0"/>
              </a:spcBef>
              <a:spcAft>
                <a:spcPts val="0"/>
              </a:spcAft>
              <a:buSzPts val="1300"/>
              <a:buChar char="●"/>
            </a:pPr>
            <a:r>
              <a:rPr lang="it"/>
              <a:t>Pazienti con accesso immediato alle risposte.</a:t>
            </a:r>
            <a:endParaRPr/>
          </a:p>
          <a:p>
            <a:pPr indent="-311150" lvl="0" marL="457200" rtl="0" algn="l">
              <a:spcBef>
                <a:spcPts val="0"/>
              </a:spcBef>
              <a:spcAft>
                <a:spcPts val="0"/>
              </a:spcAft>
              <a:buSzPts val="1300"/>
              <a:buChar char="●"/>
            </a:pPr>
            <a:r>
              <a:rPr lang="it"/>
              <a:t>Chatbot IA migliora l'esperienza del paziente molto.</a:t>
            </a:r>
            <a:endParaRPr/>
          </a:p>
        </p:txBody>
      </p:sp>
      <p:pic>
        <p:nvPicPr>
          <p:cNvPr id="342" name="Google Shape;342;p57"/>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58"/>
          <p:cNvSpPr txBox="1"/>
          <p:nvPr>
            <p:ph type="title"/>
          </p:nvPr>
        </p:nvSpPr>
        <p:spPr>
          <a:xfrm>
            <a:off x="4896292" y="280875"/>
            <a:ext cx="3925200" cy="1092300"/>
          </a:xfrm>
          <a:prstGeom prst="rect">
            <a:avLst/>
          </a:prstGeom>
        </p:spPr>
        <p:txBody>
          <a:bodyPr anchorCtr="0" anchor="b" bIns="0" lIns="0" spcFirstLastPara="1" rIns="0" wrap="square" tIns="0">
            <a:normAutofit fontScale="90000"/>
          </a:bodyPr>
          <a:lstStyle/>
          <a:p>
            <a:pPr indent="0" lvl="0" marL="0" rtl="0" algn="l">
              <a:spcBef>
                <a:spcPts val="0"/>
              </a:spcBef>
              <a:spcAft>
                <a:spcPts val="0"/>
              </a:spcAft>
              <a:buNone/>
            </a:pPr>
            <a:r>
              <a:rPr lang="it"/>
              <a:t>IA: Promemoria Appuntamenti Personalizzati</a:t>
            </a:r>
            <a:endParaRPr/>
          </a:p>
        </p:txBody>
      </p:sp>
      <p:sp>
        <p:nvSpPr>
          <p:cNvPr id="347" name="Google Shape;347;p58"/>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personalizza i messaggi in base al paziente.</a:t>
            </a:r>
            <a:endParaRPr/>
          </a:p>
          <a:p>
            <a:pPr indent="-311150" lvl="0" marL="457200" rtl="0" algn="l">
              <a:spcBef>
                <a:spcPts val="0"/>
              </a:spcBef>
              <a:spcAft>
                <a:spcPts val="0"/>
              </a:spcAft>
              <a:buSzPts val="1300"/>
              <a:buChar char="●"/>
            </a:pPr>
            <a:r>
              <a:rPr lang="it"/>
              <a:t>Invio automatico di promemoria via SMS, email e WhatsApp.</a:t>
            </a:r>
            <a:endParaRPr/>
          </a:p>
          <a:p>
            <a:pPr indent="-311150" lvl="0" marL="457200" rtl="0" algn="l">
              <a:spcBef>
                <a:spcPts val="0"/>
              </a:spcBef>
              <a:spcAft>
                <a:spcPts val="0"/>
              </a:spcAft>
              <a:buSzPts val="1300"/>
              <a:buChar char="●"/>
            </a:pPr>
            <a:r>
              <a:rPr lang="it"/>
              <a:t>Riduzione dei no-show con l'ottimizzazione dell'agenda.</a:t>
            </a:r>
            <a:endParaRPr/>
          </a:p>
          <a:p>
            <a:pPr indent="-311150" lvl="0" marL="457200" rtl="0" algn="l">
              <a:spcBef>
                <a:spcPts val="0"/>
              </a:spcBef>
              <a:spcAft>
                <a:spcPts val="0"/>
              </a:spcAft>
              <a:buSzPts val="1300"/>
              <a:buChar char="●"/>
            </a:pPr>
            <a:r>
              <a:rPr lang="it"/>
              <a:t>Messaggi chiari, concisi e professionali per i pazienti.</a:t>
            </a:r>
            <a:endParaRPr/>
          </a:p>
        </p:txBody>
      </p:sp>
      <p:pic>
        <p:nvPicPr>
          <p:cNvPr id="348" name="Google Shape;348;p58"/>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59"/>
          <p:cNvSpPr txBox="1"/>
          <p:nvPr>
            <p:ph type="title"/>
          </p:nvPr>
        </p:nvSpPr>
        <p:spPr>
          <a:xfrm>
            <a:off x="228600" y="804675"/>
            <a:ext cx="3730200" cy="7956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Sfida: Trasforma il Front Desk</a:t>
            </a:r>
            <a:endParaRPr/>
          </a:p>
        </p:txBody>
      </p:sp>
      <p:sp>
        <p:nvSpPr>
          <p:cNvPr id="353" name="Google Shape;353;p59"/>
          <p:cNvSpPr txBox="1"/>
          <p:nvPr>
            <p:ph idx="1" type="body"/>
          </p:nvPr>
        </p:nvSpPr>
        <p:spPr>
          <a:xfrm>
            <a:off x="228600" y="1901954"/>
            <a:ext cx="3730200" cy="2697600"/>
          </a:xfrm>
          <a:prstGeom prst="rect">
            <a:avLst/>
          </a:prstGeom>
        </p:spPr>
        <p:txBody>
          <a:bodyPr anchorCtr="0" anchor="t" bIns="0" lIns="0" spcFirstLastPara="1" rIns="0" wrap="square" tIns="0">
            <a:normAutofit/>
          </a:bodyPr>
          <a:lstStyle/>
          <a:p>
            <a:pPr indent="-311150" lvl="0" marL="457200" rtl="0" algn="l">
              <a:lnSpc>
                <a:spcPct val="115000"/>
              </a:lnSpc>
              <a:spcBef>
                <a:spcPts val="600"/>
              </a:spcBef>
              <a:spcAft>
                <a:spcPts val="0"/>
              </a:spcAft>
              <a:buSzPts val="1300"/>
              <a:buChar char="●"/>
            </a:pPr>
            <a:r>
              <a:rPr lang="it" sz="1200">
                <a:solidFill>
                  <a:srgbClr val="1B1C1D"/>
                </a:solidFill>
                <a:latin typeface="Google Sans Text"/>
                <a:ea typeface="Google Sans Text"/>
                <a:cs typeface="Google Sans Text"/>
                <a:sym typeface="Google Sans Text"/>
              </a:rPr>
              <a:t>Ideare prompt specifici per "istruire" strumenti AI (assistenti virtuali, chatbot) a gestire compiti tipici del front desk di uno studio odontoiatrico.</a:t>
            </a:r>
            <a:endParaRPr sz="1200">
              <a:solidFill>
                <a:srgbClr val="1B1C1D"/>
              </a:solidFill>
              <a:latin typeface="Google Sans Text"/>
              <a:ea typeface="Google Sans Text"/>
              <a:cs typeface="Google Sans Text"/>
              <a:sym typeface="Google Sans Text"/>
            </a:endParaRPr>
          </a:p>
          <a:p>
            <a:pPr indent="0" lvl="0" marL="457200" rtl="0" algn="l">
              <a:lnSpc>
                <a:spcPct val="115000"/>
              </a:lnSpc>
              <a:spcBef>
                <a:spcPts val="600"/>
              </a:spcBef>
              <a:spcAft>
                <a:spcPts val="600"/>
              </a:spcAft>
              <a:buNone/>
            </a:pPr>
            <a:r>
              <a:t/>
            </a:r>
            <a:endParaRPr sz="1200">
              <a:solidFill>
                <a:srgbClr val="1B1C1D"/>
              </a:solidFill>
              <a:latin typeface="Google Sans Text"/>
              <a:ea typeface="Google Sans Text"/>
              <a:cs typeface="Google Sans Text"/>
              <a:sym typeface="Google Sans Text"/>
            </a:endParaRPr>
          </a:p>
        </p:txBody>
      </p:sp>
      <p:pic>
        <p:nvPicPr>
          <p:cNvPr id="354" name="Google Shape;354;p59"/>
          <p:cNvPicPr preferRelativeResize="0"/>
          <p:nvPr>
            <p:ph idx="2" type="pic"/>
          </p:nvPr>
        </p:nvPicPr>
        <p:blipFill>
          <a:blip r:embed="rId3">
            <a:alphaModFix/>
          </a:blip>
          <a:stretch>
            <a:fillRect/>
          </a:stretch>
        </p:blipFill>
        <p:spPr>
          <a:xfrm>
            <a:off x="4233672" y="228600"/>
            <a:ext cx="4690800" cy="4690800"/>
          </a:xfrm>
          <a:prstGeom prst="round2DiagRect">
            <a:avLst>
              <a:gd fmla="val 16667" name="adj1"/>
              <a:gd fmla="val 0" name="adj2"/>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60"/>
          <p:cNvSpPr txBox="1"/>
          <p:nvPr>
            <p:ph type="title"/>
          </p:nvPr>
        </p:nvSpPr>
        <p:spPr>
          <a:xfrm>
            <a:off x="228600" y="228600"/>
            <a:ext cx="3557100" cy="8412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IA per il back office e il supporto clinico</a:t>
            </a:r>
            <a:endParaRPr/>
          </a:p>
        </p:txBody>
      </p:sp>
      <p:sp>
        <p:nvSpPr>
          <p:cNvPr id="359" name="Google Shape;359;p60"/>
          <p:cNvSpPr txBox="1"/>
          <p:nvPr>
            <p:ph idx="1" type="body"/>
          </p:nvPr>
        </p:nvSpPr>
        <p:spPr>
          <a:xfrm>
            <a:off x="228600" y="1600200"/>
            <a:ext cx="3557100" cy="33192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automatizza compiti ripetitivi nel back-office.</a:t>
            </a:r>
            <a:endParaRPr/>
          </a:p>
          <a:p>
            <a:pPr indent="-311150" lvl="0" marL="457200" rtl="0" algn="l">
              <a:spcBef>
                <a:spcPts val="0"/>
              </a:spcBef>
              <a:spcAft>
                <a:spcPts val="0"/>
              </a:spcAft>
              <a:buSzPts val="1300"/>
              <a:buChar char="●"/>
            </a:pPr>
            <a:r>
              <a:rPr lang="it"/>
              <a:t>Supporto clinico potenziato con strumenti intelligenti.</a:t>
            </a:r>
            <a:endParaRPr/>
          </a:p>
          <a:p>
            <a:pPr indent="-311150" lvl="0" marL="457200" rtl="0" algn="l">
              <a:spcBef>
                <a:spcPts val="0"/>
              </a:spcBef>
              <a:spcAft>
                <a:spcPts val="0"/>
              </a:spcAft>
              <a:buSzPts val="1300"/>
              <a:buChar char="●"/>
            </a:pPr>
            <a:r>
              <a:rPr lang="it"/>
              <a:t>Documentazione digitale per una gestione più efficiente.</a:t>
            </a:r>
            <a:endParaRPr/>
          </a:p>
          <a:p>
            <a:pPr indent="-311150" lvl="0" marL="457200" rtl="0" algn="l">
              <a:spcBef>
                <a:spcPts val="0"/>
              </a:spcBef>
              <a:spcAft>
                <a:spcPts val="0"/>
              </a:spcAft>
              <a:buSzPts val="1300"/>
              <a:buChar char="●"/>
            </a:pPr>
            <a:r>
              <a:rPr lang="it"/>
              <a:t>Analisi dati per migliorare i processi clinici.</a:t>
            </a:r>
            <a:endParaRPr/>
          </a:p>
          <a:p>
            <a:pPr indent="-311150" lvl="0" marL="457200" rtl="0" algn="l">
              <a:spcBef>
                <a:spcPts val="0"/>
              </a:spcBef>
              <a:spcAft>
                <a:spcPts val="0"/>
              </a:spcAft>
              <a:buSzPts val="1300"/>
              <a:buChar char="●"/>
            </a:pPr>
            <a:r>
              <a:rPr lang="it"/>
              <a:t>IA riduce carico di lavoro, aumentando efficienza.</a:t>
            </a:r>
            <a:endParaRPr/>
          </a:p>
        </p:txBody>
      </p:sp>
      <p:pic>
        <p:nvPicPr>
          <p:cNvPr id="360" name="Google Shape;360;p60"/>
          <p:cNvPicPr preferRelativeResize="0"/>
          <p:nvPr>
            <p:ph idx="2" type="pic"/>
          </p:nvPr>
        </p:nvPicPr>
        <p:blipFill>
          <a:blip r:embed="rId3">
            <a:alphaModFix/>
          </a:blip>
          <a:stretch>
            <a:fillRect/>
          </a:stretch>
        </p:blipFill>
        <p:spPr>
          <a:xfrm>
            <a:off x="4233672" y="228600"/>
            <a:ext cx="4690800" cy="46908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61"/>
          <p:cNvSpPr txBox="1"/>
          <p:nvPr>
            <p:ph type="title"/>
          </p:nvPr>
        </p:nvSpPr>
        <p:spPr>
          <a:xfrm>
            <a:off x="384048" y="329184"/>
            <a:ext cx="3154800" cy="868800"/>
          </a:xfrm>
          <a:prstGeom prst="rect">
            <a:avLst/>
          </a:prstGeom>
        </p:spPr>
        <p:txBody>
          <a:bodyPr anchorCtr="0" anchor="ctr" bIns="0" lIns="0" spcFirstLastPara="1" rIns="0" wrap="square" tIns="0">
            <a:normAutofit fontScale="90000"/>
          </a:bodyPr>
          <a:lstStyle/>
          <a:p>
            <a:pPr indent="0" lvl="0" marL="0" rtl="0" algn="l">
              <a:spcBef>
                <a:spcPts val="0"/>
              </a:spcBef>
              <a:spcAft>
                <a:spcPts val="0"/>
              </a:spcAft>
              <a:buNone/>
            </a:pPr>
            <a:r>
              <a:rPr lang="it"/>
              <a:t>IA: Studio Odontoiatrico Efficace</a:t>
            </a:r>
            <a:endParaRPr/>
          </a:p>
        </p:txBody>
      </p:sp>
      <p:sp>
        <p:nvSpPr>
          <p:cNvPr id="365" name="Google Shape;365;p61"/>
          <p:cNvSpPr txBox="1"/>
          <p:nvPr>
            <p:ph idx="1" type="body"/>
          </p:nvPr>
        </p:nvSpPr>
        <p:spPr>
          <a:xfrm>
            <a:off x="329184" y="1545336"/>
            <a:ext cx="3218700" cy="30999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ottimizza le attività cliniche e di back-office.</a:t>
            </a:r>
            <a:endParaRPr/>
          </a:p>
          <a:p>
            <a:pPr indent="-311150" lvl="0" marL="457200" rtl="0" algn="l">
              <a:spcBef>
                <a:spcPts val="0"/>
              </a:spcBef>
              <a:spcAft>
                <a:spcPts val="0"/>
              </a:spcAft>
              <a:buSzPts val="1300"/>
              <a:buChar char="●"/>
            </a:pPr>
            <a:r>
              <a:rPr lang="it"/>
              <a:t>Riduce i tempi di documentazione in studio dentistico.</a:t>
            </a:r>
            <a:endParaRPr/>
          </a:p>
          <a:p>
            <a:pPr indent="-311150" lvl="0" marL="457200" rtl="0" algn="l">
              <a:spcBef>
                <a:spcPts val="0"/>
              </a:spcBef>
              <a:spcAft>
                <a:spcPts val="0"/>
              </a:spcAft>
              <a:buSzPts val="1300"/>
              <a:buChar char="●"/>
            </a:pPr>
            <a:r>
              <a:rPr lang="it"/>
              <a:t>Processi di sterilizzazione e tracciabilità sono ottimizzati con IA.</a:t>
            </a:r>
            <a:endParaRPr/>
          </a:p>
          <a:p>
            <a:pPr indent="-311150" lvl="0" marL="457200" rtl="0" algn="l">
              <a:spcBef>
                <a:spcPts val="0"/>
              </a:spcBef>
              <a:spcAft>
                <a:spcPts val="0"/>
              </a:spcAft>
              <a:buSzPts val="1300"/>
              <a:buChar char="●"/>
            </a:pPr>
            <a:r>
              <a:rPr lang="it"/>
              <a:t>IA migliora la gestione del magazzino efficientemente.</a:t>
            </a:r>
            <a:endParaRPr/>
          </a:p>
          <a:p>
            <a:pPr indent="-311150" lvl="0" marL="457200" rtl="0" algn="l">
              <a:spcBef>
                <a:spcPts val="0"/>
              </a:spcBef>
              <a:spcAft>
                <a:spcPts val="0"/>
              </a:spcAft>
              <a:buSzPts val="1300"/>
              <a:buChar char="●"/>
            </a:pPr>
            <a:r>
              <a:rPr lang="it"/>
              <a:t>Strumenti IA concreti migliorano il lavoro dell'ASO.</a:t>
            </a:r>
            <a:endParaRPr/>
          </a:p>
        </p:txBody>
      </p:sp>
      <p:pic>
        <p:nvPicPr>
          <p:cNvPr id="366" name="Google Shape;366;p61"/>
          <p:cNvPicPr preferRelativeResize="0"/>
          <p:nvPr>
            <p:ph idx="2" type="pic"/>
          </p:nvPr>
        </p:nvPicPr>
        <p:blipFill>
          <a:blip r:embed="rId3">
            <a:alphaModFix/>
          </a:blip>
          <a:stretch>
            <a:fillRect/>
          </a:stretch>
        </p:blipFill>
        <p:spPr>
          <a:xfrm>
            <a:off x="3996000" y="0"/>
            <a:ext cx="5148000" cy="514350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62"/>
          <p:cNvSpPr txBox="1"/>
          <p:nvPr>
            <p:ph type="title"/>
          </p:nvPr>
        </p:nvSpPr>
        <p:spPr>
          <a:xfrm>
            <a:off x="228600" y="228600"/>
            <a:ext cx="8686800" cy="850500"/>
          </a:xfrm>
          <a:prstGeom prst="rect">
            <a:avLst/>
          </a:prstGeom>
        </p:spPr>
        <p:txBody>
          <a:bodyPr anchorCtr="0" anchor="ctr" bIns="0" lIns="0" spcFirstLastPara="1" rIns="0" wrap="square" tIns="0">
            <a:normAutofit/>
          </a:bodyPr>
          <a:lstStyle/>
          <a:p>
            <a:pPr indent="0" lvl="0" marL="0" rtl="0" algn="ctr">
              <a:spcBef>
                <a:spcPts val="0"/>
              </a:spcBef>
              <a:spcAft>
                <a:spcPts val="0"/>
              </a:spcAft>
              <a:buNone/>
            </a:pPr>
            <a:r>
              <a:rPr lang="it"/>
              <a:t>IA: Semplifica Documentazione Clinica</a:t>
            </a:r>
            <a:endParaRPr/>
          </a:p>
        </p:txBody>
      </p:sp>
      <p:sp>
        <p:nvSpPr>
          <p:cNvPr id="371" name="Google Shape;371;p62"/>
          <p:cNvSpPr txBox="1"/>
          <p:nvPr>
            <p:ph idx="1" type="body"/>
          </p:nvPr>
        </p:nvSpPr>
        <p:spPr>
          <a:xfrm>
            <a:off x="1042416" y="1244312"/>
            <a:ext cx="16641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L'IA riduce il tempo di documentazione clinica manuale.</a:t>
            </a:r>
            <a:endParaRPr/>
          </a:p>
        </p:txBody>
      </p:sp>
      <p:sp>
        <p:nvSpPr>
          <p:cNvPr id="372" name="Google Shape;372;p62"/>
          <p:cNvSpPr txBox="1"/>
          <p:nvPr>
            <p:ph idx="3" type="body"/>
          </p:nvPr>
        </p:nvSpPr>
        <p:spPr>
          <a:xfrm>
            <a:off x="7178040" y="1243584"/>
            <a:ext cx="16641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Sfide con note cliniche e anamnesi tradizionali sono molteplici.</a:t>
            </a:r>
            <a:endParaRPr/>
          </a:p>
        </p:txBody>
      </p:sp>
      <p:sp>
        <p:nvSpPr>
          <p:cNvPr id="373" name="Google Shape;373;p62"/>
          <p:cNvSpPr txBox="1"/>
          <p:nvPr>
            <p:ph idx="4" type="body"/>
          </p:nvPr>
        </p:nvSpPr>
        <p:spPr>
          <a:xfrm>
            <a:off x="7178040" y="3346704"/>
            <a:ext cx="16641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Software IA vocale trascrive velocemente note e anamnesi.</a:t>
            </a:r>
            <a:endParaRPr/>
          </a:p>
        </p:txBody>
      </p:sp>
      <p:sp>
        <p:nvSpPr>
          <p:cNvPr id="374" name="Google Shape;374;p62"/>
          <p:cNvSpPr txBox="1"/>
          <p:nvPr>
            <p:ph idx="5" type="body"/>
          </p:nvPr>
        </p:nvSpPr>
        <p:spPr>
          <a:xfrm>
            <a:off x="1042416" y="3347432"/>
            <a:ext cx="16641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Il riconoscimento vocale IA trasforma la documentazione clinica.</a:t>
            </a:r>
            <a:endParaRPr/>
          </a:p>
        </p:txBody>
      </p:sp>
      <p:pic>
        <p:nvPicPr>
          <p:cNvPr id="375" name="Google Shape;375;p62"/>
          <p:cNvPicPr preferRelativeResize="0"/>
          <p:nvPr>
            <p:ph idx="2" type="pic"/>
          </p:nvPr>
        </p:nvPicPr>
        <p:blipFill>
          <a:blip r:embed="rId3">
            <a:alphaModFix/>
          </a:blip>
          <a:stretch>
            <a:fillRect/>
          </a:stretch>
        </p:blipFill>
        <p:spPr>
          <a:xfrm>
            <a:off x="2990088" y="1436336"/>
            <a:ext cx="3173100" cy="3173100"/>
          </a:xfrm>
          <a:prstGeom prst="roundRect">
            <a:avLst>
              <a:gd fmla="val 50000" name="adj"/>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7"/>
          <p:cNvSpPr txBox="1"/>
          <p:nvPr>
            <p:ph type="title"/>
          </p:nvPr>
        </p:nvSpPr>
        <p:spPr>
          <a:xfrm>
            <a:off x="5362500" y="640075"/>
            <a:ext cx="3467100" cy="7956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Intelligenza Artificiale: I Matrioska dei Dati</a:t>
            </a:r>
            <a:endParaRPr/>
          </a:p>
        </p:txBody>
      </p:sp>
      <p:sp>
        <p:nvSpPr>
          <p:cNvPr id="170" name="Google Shape;170;p27"/>
          <p:cNvSpPr txBox="1"/>
          <p:nvPr>
            <p:ph idx="1" type="body"/>
          </p:nvPr>
        </p:nvSpPr>
        <p:spPr>
          <a:xfrm>
            <a:off x="5279300" y="1901949"/>
            <a:ext cx="3550200" cy="2697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Machine Learning è una parte dell'Intelligenza Artificiale.</a:t>
            </a:r>
            <a:endParaRPr/>
          </a:p>
          <a:p>
            <a:pPr indent="-311150" lvl="0" marL="457200" rtl="0" algn="l">
              <a:spcBef>
                <a:spcPts val="0"/>
              </a:spcBef>
              <a:spcAft>
                <a:spcPts val="0"/>
              </a:spcAft>
              <a:buSzPts val="1300"/>
              <a:buChar char="●"/>
            </a:pPr>
            <a:r>
              <a:rPr lang="it"/>
              <a:t>Deep Learning è un sottoinsieme più complesso del Machine Learning.</a:t>
            </a:r>
            <a:endParaRPr/>
          </a:p>
          <a:p>
            <a:pPr indent="-311150" lvl="0" marL="457200" rtl="0" algn="l">
              <a:spcBef>
                <a:spcPts val="0"/>
              </a:spcBef>
              <a:spcAft>
                <a:spcPts val="0"/>
              </a:spcAft>
              <a:buSzPts val="1300"/>
              <a:buChar char="●"/>
            </a:pPr>
            <a:r>
              <a:rPr lang="it"/>
              <a:t>L'IA impara da dati, quindi la loro qualità è vitale.</a:t>
            </a:r>
            <a:endParaRPr/>
          </a:p>
          <a:p>
            <a:pPr indent="-311150" lvl="0" marL="457200" rtl="0" algn="l">
              <a:spcBef>
                <a:spcPts val="0"/>
              </a:spcBef>
              <a:spcAft>
                <a:spcPts val="0"/>
              </a:spcAft>
              <a:buSzPts val="1300"/>
              <a:buChar char="●"/>
            </a:pPr>
            <a:r>
              <a:rPr lang="it"/>
              <a:t>I dati sono il carburante per far funzionare l'IA.</a:t>
            </a:r>
            <a:endParaRPr/>
          </a:p>
        </p:txBody>
      </p:sp>
      <p:pic>
        <p:nvPicPr>
          <p:cNvPr id="171" name="Google Shape;171;p27"/>
          <p:cNvPicPr preferRelativeResize="0"/>
          <p:nvPr>
            <p:ph idx="2" type="pic"/>
          </p:nvPr>
        </p:nvPicPr>
        <p:blipFill>
          <a:blip r:embed="rId3">
            <a:alphaModFix/>
          </a:blip>
          <a:stretch>
            <a:fillRect/>
          </a:stretch>
        </p:blipFill>
        <p:spPr>
          <a:xfrm>
            <a:off x="228600" y="228600"/>
            <a:ext cx="4690800" cy="4690800"/>
          </a:xfrm>
          <a:prstGeom prst="roundRect">
            <a:avLst>
              <a:gd fmla="val 50000" name="adj"/>
            </a:avLst>
          </a:prstGeom>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63"/>
          <p:cNvSpPr txBox="1"/>
          <p:nvPr>
            <p:ph type="title"/>
          </p:nvPr>
        </p:nvSpPr>
        <p:spPr>
          <a:xfrm>
            <a:off x="228600" y="228600"/>
            <a:ext cx="3557100" cy="8412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AI e Documentazione Rapida</a:t>
            </a:r>
            <a:endParaRPr/>
          </a:p>
        </p:txBody>
      </p:sp>
      <p:sp>
        <p:nvSpPr>
          <p:cNvPr id="380" name="Google Shape;380;p63"/>
          <p:cNvSpPr txBox="1"/>
          <p:nvPr>
            <p:ph idx="1" type="body"/>
          </p:nvPr>
        </p:nvSpPr>
        <p:spPr>
          <a:xfrm>
            <a:off x="228600" y="1600200"/>
            <a:ext cx="3557100" cy="33192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Trascrizione vocale converte la voce in testo preciso.</a:t>
            </a:r>
            <a:endParaRPr/>
          </a:p>
          <a:p>
            <a:pPr indent="-311150" lvl="0" marL="457200" rtl="0" algn="l">
              <a:spcBef>
                <a:spcPts val="0"/>
              </a:spcBef>
              <a:spcAft>
                <a:spcPts val="0"/>
              </a:spcAft>
              <a:buSzPts val="1300"/>
              <a:buChar char="●"/>
            </a:pPr>
            <a:r>
              <a:rPr lang="it"/>
              <a:t>Vocabolario personalizzabile con termini medici specifici.</a:t>
            </a:r>
            <a:endParaRPr/>
          </a:p>
          <a:p>
            <a:pPr indent="-311150" lvl="0" marL="457200" rtl="0" algn="l">
              <a:spcBef>
                <a:spcPts val="0"/>
              </a:spcBef>
              <a:spcAft>
                <a:spcPts val="0"/>
              </a:spcAft>
              <a:buSzPts val="1300"/>
              <a:buChar char="●"/>
            </a:pPr>
            <a:r>
              <a:rPr lang="it"/>
              <a:t>Risparmio di tempo ed errore di trascrizione ridotti.</a:t>
            </a:r>
            <a:endParaRPr/>
          </a:p>
          <a:p>
            <a:pPr indent="-311150" lvl="0" marL="457200" rtl="0" algn="l">
              <a:spcBef>
                <a:spcPts val="0"/>
              </a:spcBef>
              <a:spcAft>
                <a:spcPts val="0"/>
              </a:spcAft>
              <a:buSzPts val="1300"/>
              <a:buChar char="●"/>
            </a:pPr>
            <a:r>
              <a:rPr lang="it"/>
              <a:t>Più attenzione al paziente durante la visita.</a:t>
            </a:r>
            <a:endParaRPr/>
          </a:p>
          <a:p>
            <a:pPr indent="-311150" lvl="0" marL="457200" rtl="0" algn="l">
              <a:spcBef>
                <a:spcPts val="0"/>
              </a:spcBef>
              <a:spcAft>
                <a:spcPts val="0"/>
              </a:spcAft>
              <a:buSzPts val="1300"/>
              <a:buChar char="●"/>
            </a:pPr>
            <a:r>
              <a:rPr lang="it"/>
              <a:t>Esempi: Dragon Medical One e Transkriptor.</a:t>
            </a:r>
            <a:endParaRPr/>
          </a:p>
        </p:txBody>
      </p:sp>
      <p:pic>
        <p:nvPicPr>
          <p:cNvPr id="381" name="Google Shape;381;p63"/>
          <p:cNvPicPr preferRelativeResize="0"/>
          <p:nvPr>
            <p:ph idx="2" type="pic"/>
          </p:nvPr>
        </p:nvPicPr>
        <p:blipFill>
          <a:blip r:embed="rId3">
            <a:alphaModFix/>
          </a:blip>
          <a:stretch>
            <a:fillRect/>
          </a:stretch>
        </p:blipFill>
        <p:spPr>
          <a:xfrm>
            <a:off x="4233672" y="228600"/>
            <a:ext cx="4690800" cy="46908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64"/>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IA per Studio Odontoiatrico Efficace</a:t>
            </a:r>
            <a:endParaRPr/>
          </a:p>
        </p:txBody>
      </p:sp>
      <p:sp>
        <p:nvSpPr>
          <p:cNvPr id="386" name="Google Shape;386;p64"/>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Processi di sterilizzazione sono vitali per la sicurezza.</a:t>
            </a:r>
            <a:endParaRPr/>
          </a:p>
          <a:p>
            <a:pPr indent="-311150" lvl="0" marL="457200" rtl="0" algn="l">
              <a:spcBef>
                <a:spcPts val="0"/>
              </a:spcBef>
              <a:spcAft>
                <a:spcPts val="0"/>
              </a:spcAft>
              <a:buSzPts val="1300"/>
              <a:buChar char="●"/>
            </a:pPr>
            <a:r>
              <a:rPr lang="it"/>
              <a:t>Autoclavi intelligenti e tracciabilità digitale sono strumenti avanzati.</a:t>
            </a:r>
            <a:endParaRPr/>
          </a:p>
          <a:p>
            <a:pPr indent="-311150" lvl="0" marL="457200" rtl="0" algn="l">
              <a:spcBef>
                <a:spcPts val="0"/>
              </a:spcBef>
              <a:spcAft>
                <a:spcPts val="0"/>
              </a:spcAft>
              <a:buSzPts val="1300"/>
              <a:buChar char="●"/>
            </a:pPr>
            <a:r>
              <a:rPr lang="it"/>
              <a:t>La conformità normativa richiede sterilizzazione e tracciabilità efficaci.</a:t>
            </a:r>
            <a:endParaRPr/>
          </a:p>
          <a:p>
            <a:pPr indent="-311150" lvl="0" marL="457200" rtl="0" algn="l">
              <a:spcBef>
                <a:spcPts val="0"/>
              </a:spcBef>
              <a:spcAft>
                <a:spcPts val="0"/>
              </a:spcAft>
              <a:buSzPts val="1300"/>
              <a:buChar char="●"/>
            </a:pPr>
            <a:r>
              <a:rPr lang="it"/>
              <a:t>Sistemi digitali migliorano la gestione della sterilizzazione.</a:t>
            </a:r>
            <a:endParaRPr/>
          </a:p>
        </p:txBody>
      </p:sp>
      <p:pic>
        <p:nvPicPr>
          <p:cNvPr id="387" name="Google Shape;387;p64"/>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65"/>
          <p:cNvSpPr txBox="1"/>
          <p:nvPr>
            <p:ph type="title"/>
          </p:nvPr>
        </p:nvSpPr>
        <p:spPr>
          <a:xfrm>
            <a:off x="548675" y="603500"/>
            <a:ext cx="7923900" cy="667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Sterilizzazione AI: Report e Allarmi</a:t>
            </a:r>
            <a:endParaRPr/>
          </a:p>
        </p:txBody>
      </p:sp>
      <p:sp>
        <p:nvSpPr>
          <p:cNvPr id="392" name="Google Shape;392;p65"/>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Autoclavi intelligenti monitorano cicli di sterilizzazione.</a:t>
            </a:r>
            <a:endParaRPr/>
          </a:p>
          <a:p>
            <a:pPr indent="-311150" lvl="0" marL="457200" rtl="0" algn="l">
              <a:spcBef>
                <a:spcPts val="0"/>
              </a:spcBef>
              <a:spcAft>
                <a:spcPts val="0"/>
              </a:spcAft>
              <a:buSzPts val="1300"/>
              <a:buChar char="●"/>
            </a:pPr>
            <a:r>
              <a:rPr lang="it"/>
              <a:t>Sistemi digitali registrano automaticamente dati di sterilizzazione.</a:t>
            </a:r>
            <a:endParaRPr/>
          </a:p>
          <a:p>
            <a:pPr indent="-311150" lvl="0" marL="457200" rtl="0" algn="l">
              <a:spcBef>
                <a:spcPts val="0"/>
              </a:spcBef>
              <a:spcAft>
                <a:spcPts val="0"/>
              </a:spcAft>
              <a:buSzPts val="1300"/>
              <a:buChar char="●"/>
            </a:pPr>
            <a:r>
              <a:rPr lang="it"/>
              <a:t>Riduzione della documentazione manuale con le autoclavi moderne.</a:t>
            </a:r>
            <a:endParaRPr/>
          </a:p>
          <a:p>
            <a:pPr indent="-311150" lvl="0" marL="457200" rtl="0" algn="l">
              <a:spcBef>
                <a:spcPts val="0"/>
              </a:spcBef>
              <a:spcAft>
                <a:spcPts val="0"/>
              </a:spcAft>
              <a:buSzPts val="1300"/>
              <a:buChar char="●"/>
            </a:pPr>
            <a:r>
              <a:rPr lang="it"/>
              <a:t>Minimizzazione del rischio di errori nei cicli di sterilizzazione.</a:t>
            </a:r>
            <a:endParaRPr/>
          </a:p>
          <a:p>
            <a:pPr indent="-311150" lvl="0" marL="457200" rtl="0" algn="l">
              <a:spcBef>
                <a:spcPts val="0"/>
              </a:spcBef>
              <a:spcAft>
                <a:spcPts val="0"/>
              </a:spcAft>
              <a:buSzPts val="1300"/>
              <a:buChar char="●"/>
            </a:pPr>
            <a:r>
              <a:rPr lang="it"/>
              <a:t>Report dettagliati e allarmi generati in caso di anomalie.</a:t>
            </a:r>
            <a:endParaRPr/>
          </a:p>
        </p:txBody>
      </p:sp>
      <p:pic>
        <p:nvPicPr>
          <p:cNvPr id="393" name="Google Shape;393;p65"/>
          <p:cNvPicPr preferRelativeResize="0"/>
          <p:nvPr>
            <p:ph idx="2" type="pic"/>
          </p:nvPr>
        </p:nvPicPr>
        <p:blipFill>
          <a:blip r:embed="rId3">
            <a:alphaModFix/>
          </a:blip>
          <a:stretch>
            <a:fillRect/>
          </a:stretch>
        </p:blipFill>
        <p:spPr>
          <a:xfrm>
            <a:off x="548640" y="1554480"/>
            <a:ext cx="2807100" cy="2807100"/>
          </a:xfrm>
          <a:prstGeom prst="roundRect">
            <a:avLst>
              <a:gd fmla="val 8343" name="adj"/>
            </a:avLst>
          </a:prstGeom>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66"/>
          <p:cNvSpPr txBox="1"/>
          <p:nvPr>
            <p:ph type="title"/>
          </p:nvPr>
        </p:nvSpPr>
        <p:spPr>
          <a:xfrm>
            <a:off x="557784" y="585216"/>
            <a:ext cx="3712500" cy="932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Tracciabilità Digitale: Codici e Sicurezza</a:t>
            </a:r>
            <a:endParaRPr/>
          </a:p>
        </p:txBody>
      </p:sp>
      <p:sp>
        <p:nvSpPr>
          <p:cNvPr id="398" name="Google Shape;398;p66"/>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Tracciabilità rapida con codici a barre/QR code.</a:t>
            </a:r>
            <a:endParaRPr/>
          </a:p>
          <a:p>
            <a:pPr indent="-311150" lvl="0" marL="457200" rtl="0" algn="l">
              <a:spcBef>
                <a:spcPts val="0"/>
              </a:spcBef>
              <a:spcAft>
                <a:spcPts val="0"/>
              </a:spcAft>
              <a:buSzPts val="1300"/>
              <a:buChar char="●"/>
            </a:pPr>
            <a:r>
              <a:rPr lang="it"/>
              <a:t>Scansione e registrazione dati di sterilizzazione e utilizzo.</a:t>
            </a:r>
            <a:endParaRPr/>
          </a:p>
          <a:p>
            <a:pPr indent="-311150" lvl="0" marL="457200" rtl="0" algn="l">
              <a:spcBef>
                <a:spcPts val="0"/>
              </a:spcBef>
              <a:spcAft>
                <a:spcPts val="0"/>
              </a:spcAft>
              <a:buSzPts val="1300"/>
              <a:buChar char="●"/>
            </a:pPr>
            <a:r>
              <a:rPr lang="it"/>
              <a:t>Sicurezza, conformità, e gestione inventari ottimizzate.</a:t>
            </a:r>
            <a:endParaRPr/>
          </a:p>
          <a:p>
            <a:pPr indent="-311150" lvl="0" marL="457200" rtl="0" algn="l">
              <a:spcBef>
                <a:spcPts val="0"/>
              </a:spcBef>
              <a:spcAft>
                <a:spcPts val="0"/>
              </a:spcAft>
              <a:buSzPts val="1300"/>
              <a:buChar char="●"/>
            </a:pPr>
            <a:r>
              <a:rPr lang="it"/>
              <a:t>Esempi: Anthos MyTrace e Euronda Pro System inclusi.</a:t>
            </a:r>
            <a:endParaRPr/>
          </a:p>
        </p:txBody>
      </p:sp>
      <p:pic>
        <p:nvPicPr>
          <p:cNvPr id="399" name="Google Shape;399;p66"/>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67"/>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Magazzino AI: Rivoluzione Gestione</a:t>
            </a:r>
            <a:endParaRPr/>
          </a:p>
        </p:txBody>
      </p:sp>
      <p:sp>
        <p:nvSpPr>
          <p:cNvPr id="404" name="Google Shape;404;p67"/>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evolve la gestione tradizionale del magazzino.</a:t>
            </a:r>
            <a:endParaRPr/>
          </a:p>
          <a:p>
            <a:pPr indent="-311150" lvl="0" marL="457200" rtl="0" algn="l">
              <a:spcBef>
                <a:spcPts val="0"/>
              </a:spcBef>
              <a:spcAft>
                <a:spcPts val="0"/>
              </a:spcAft>
              <a:buSzPts val="1300"/>
              <a:buChar char="●"/>
            </a:pPr>
            <a:r>
              <a:rPr lang="it"/>
              <a:t>Sistemi IA ottimizzano inventario e processi logistici.</a:t>
            </a:r>
            <a:endParaRPr/>
          </a:p>
          <a:p>
            <a:pPr indent="-311150" lvl="0" marL="457200" rtl="0" algn="l">
              <a:spcBef>
                <a:spcPts val="0"/>
              </a:spcBef>
              <a:spcAft>
                <a:spcPts val="0"/>
              </a:spcAft>
              <a:buSzPts val="1300"/>
              <a:buChar char="●"/>
            </a:pPr>
            <a:r>
              <a:rPr lang="it"/>
              <a:t>L'intelligenza artificiale riduce errori e tempi morti.</a:t>
            </a:r>
            <a:endParaRPr/>
          </a:p>
          <a:p>
            <a:pPr indent="-311150" lvl="0" marL="457200" rtl="0" algn="l">
              <a:spcBef>
                <a:spcPts val="0"/>
              </a:spcBef>
              <a:spcAft>
                <a:spcPts val="0"/>
              </a:spcAft>
              <a:buSzPts val="1300"/>
              <a:buChar char="●"/>
            </a:pPr>
            <a:r>
              <a:rPr lang="it"/>
              <a:t>Dati predittivi migliorano l'efficienza del magazzino.</a:t>
            </a:r>
            <a:endParaRPr/>
          </a:p>
          <a:p>
            <a:pPr indent="-311150" lvl="0" marL="457200" rtl="0" algn="l">
              <a:spcBef>
                <a:spcPts val="0"/>
              </a:spcBef>
              <a:spcAft>
                <a:spcPts val="0"/>
              </a:spcAft>
              <a:buSzPts val="1300"/>
              <a:buChar char="●"/>
            </a:pPr>
            <a:r>
              <a:rPr lang="it"/>
              <a:t>Adozione dell'IA trasforma la gestione del magazzino.</a:t>
            </a:r>
            <a:endParaRPr/>
          </a:p>
        </p:txBody>
      </p:sp>
      <p:pic>
        <p:nvPicPr>
          <p:cNvPr id="405" name="Google Shape;405;p67"/>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68"/>
          <p:cNvSpPr txBox="1"/>
          <p:nvPr>
            <p:ph type="title"/>
          </p:nvPr>
        </p:nvSpPr>
        <p:spPr>
          <a:xfrm>
            <a:off x="301752" y="310896"/>
            <a:ext cx="2788800" cy="19659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Previsioni Consumi: IA all'Opera</a:t>
            </a:r>
            <a:endParaRPr/>
          </a:p>
        </p:txBody>
      </p:sp>
      <p:sp>
        <p:nvSpPr>
          <p:cNvPr id="410" name="Google Shape;410;p68"/>
          <p:cNvSpPr txBox="1"/>
          <p:nvPr>
            <p:ph idx="1" type="body"/>
          </p:nvPr>
        </p:nvSpPr>
        <p:spPr>
          <a:xfrm>
            <a:off x="3739896" y="374900"/>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IA analizza dati storici per prevedere la domanda futura.</a:t>
            </a:r>
            <a:endParaRPr/>
          </a:p>
        </p:txBody>
      </p:sp>
      <p:sp>
        <p:nvSpPr>
          <p:cNvPr id="411" name="Google Shape;411;p68"/>
          <p:cNvSpPr txBox="1"/>
          <p:nvPr>
            <p:ph idx="3" type="body"/>
          </p:nvPr>
        </p:nvSpPr>
        <p:spPr>
          <a:xfrm>
            <a:off x="6665976" y="374904"/>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Algoritmi intelligenti ottimizzano gli ordini di materiali.</a:t>
            </a:r>
            <a:endParaRPr/>
          </a:p>
        </p:txBody>
      </p:sp>
      <p:sp>
        <p:nvSpPr>
          <p:cNvPr id="412" name="Google Shape;412;p68"/>
          <p:cNvSpPr txBox="1"/>
          <p:nvPr>
            <p:ph idx="4" type="body"/>
          </p:nvPr>
        </p:nvSpPr>
        <p:spPr>
          <a:xfrm>
            <a:off x="6665976" y="2093976"/>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Prevenzione carenze materiali critici grazie alla predizione IA.</a:t>
            </a:r>
            <a:endParaRPr/>
          </a:p>
        </p:txBody>
      </p:sp>
      <p:sp>
        <p:nvSpPr>
          <p:cNvPr id="413" name="Google Shape;413;p68"/>
          <p:cNvSpPr txBox="1"/>
          <p:nvPr>
            <p:ph idx="5" type="body"/>
          </p:nvPr>
        </p:nvSpPr>
        <p:spPr>
          <a:xfrm>
            <a:off x="3739896" y="2093976"/>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Riduzione degli sprechi e ottimizzazione risorse materiali.</a:t>
            </a:r>
            <a:endParaRPr/>
          </a:p>
        </p:txBody>
      </p:sp>
      <p:pic>
        <p:nvPicPr>
          <p:cNvPr id="414" name="Google Shape;414;p68"/>
          <p:cNvPicPr preferRelativeResize="0"/>
          <p:nvPr>
            <p:ph idx="2" type="pic"/>
          </p:nvPr>
        </p:nvPicPr>
        <p:blipFill>
          <a:blip r:embed="rId3">
            <a:alphaModFix/>
          </a:blip>
          <a:stretch>
            <a:fillRect/>
          </a:stretch>
        </p:blipFill>
        <p:spPr>
          <a:xfrm>
            <a:off x="228600" y="2587752"/>
            <a:ext cx="2222100" cy="2222100"/>
          </a:xfrm>
          <a:prstGeom prst="teardrop">
            <a:avLst>
              <a:gd fmla="val 100000" name="adj"/>
            </a:avLst>
          </a:prstGeom>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69"/>
          <p:cNvSpPr txBox="1"/>
          <p:nvPr>
            <p:ph type="title"/>
          </p:nvPr>
        </p:nvSpPr>
        <p:spPr>
          <a:xfrm>
            <a:off x="548650" y="576075"/>
            <a:ext cx="3556800" cy="8688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Rifornimenti Ottimizzati: Previsione con IA</a:t>
            </a:r>
            <a:endParaRPr/>
          </a:p>
        </p:txBody>
      </p:sp>
      <p:sp>
        <p:nvSpPr>
          <p:cNvPr id="419" name="Google Shape;419;p69"/>
          <p:cNvSpPr txBox="1"/>
          <p:nvPr>
            <p:ph idx="1" type="body"/>
          </p:nvPr>
        </p:nvSpPr>
        <p:spPr>
          <a:xfrm>
            <a:off x="438912" y="1655064"/>
            <a:ext cx="3666600" cy="28713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L'IA analizza i dati per prevedere i consumi futuri.</a:t>
            </a:r>
            <a:endParaRPr/>
          </a:p>
          <a:p>
            <a:pPr indent="-311150" lvl="0" marL="457200" rtl="0" algn="l">
              <a:spcBef>
                <a:spcPts val="0"/>
              </a:spcBef>
              <a:spcAft>
                <a:spcPts val="0"/>
              </a:spcAft>
              <a:buSzPts val="1300"/>
              <a:buChar char="●"/>
            </a:pPr>
            <a:r>
              <a:rPr lang="it"/>
              <a:t>Suggerimenti di riordino automatici in base alle scorte.</a:t>
            </a:r>
            <a:endParaRPr/>
          </a:p>
          <a:p>
            <a:pPr indent="-311150" lvl="0" marL="457200" rtl="0" algn="l">
              <a:spcBef>
                <a:spcPts val="0"/>
              </a:spcBef>
              <a:spcAft>
                <a:spcPts val="0"/>
              </a:spcAft>
              <a:buSzPts val="1300"/>
              <a:buChar char="●"/>
            </a:pPr>
            <a:r>
              <a:rPr lang="it"/>
              <a:t>Semplifica l'approvvigionamento materiali essenziali.</a:t>
            </a:r>
            <a:endParaRPr/>
          </a:p>
          <a:p>
            <a:pPr indent="-311150" lvl="0" marL="457200" rtl="0" algn="l">
              <a:spcBef>
                <a:spcPts val="0"/>
              </a:spcBef>
              <a:spcAft>
                <a:spcPts val="0"/>
              </a:spcAft>
              <a:buSzPts val="1300"/>
              <a:buChar char="●"/>
            </a:pPr>
            <a:r>
              <a:rPr lang="it"/>
              <a:t>Garantisce la disponibilità dei materiali necessari.</a:t>
            </a:r>
            <a:endParaRPr/>
          </a:p>
          <a:p>
            <a:pPr indent="-311150" lvl="0" marL="457200" rtl="0" algn="l">
              <a:spcBef>
                <a:spcPts val="0"/>
              </a:spcBef>
              <a:spcAft>
                <a:spcPts val="0"/>
              </a:spcAft>
              <a:buSzPts val="1300"/>
              <a:buChar char="●"/>
            </a:pPr>
            <a:r>
              <a:rPr lang="it"/>
              <a:t>Processo di riordino ottimizzato e più efficiente.</a:t>
            </a:r>
            <a:endParaRPr/>
          </a:p>
        </p:txBody>
      </p:sp>
      <p:pic>
        <p:nvPicPr>
          <p:cNvPr id="420" name="Google Shape;420;p69"/>
          <p:cNvPicPr preferRelativeResize="0"/>
          <p:nvPr>
            <p:ph idx="2" type="pic"/>
          </p:nvPr>
        </p:nvPicPr>
        <p:blipFill>
          <a:blip r:embed="rId3">
            <a:alphaModFix/>
          </a:blip>
          <a:stretch>
            <a:fillRect/>
          </a:stretch>
        </p:blipFill>
        <p:spPr>
          <a:xfrm>
            <a:off x="4517136" y="475488"/>
            <a:ext cx="4188000" cy="4188000"/>
          </a:xfrm>
          <a:prstGeom prst="roundRect">
            <a:avLst>
              <a:gd fmla="val 8475" name="adj"/>
            </a:avLst>
          </a:prstGeom>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70"/>
          <p:cNvSpPr txBox="1"/>
          <p:nvPr>
            <p:ph type="title"/>
          </p:nvPr>
        </p:nvSpPr>
        <p:spPr>
          <a:xfrm>
            <a:off x="548675" y="603500"/>
            <a:ext cx="7923900" cy="667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Etica e Sicurezza Sfide</a:t>
            </a:r>
            <a:endParaRPr/>
          </a:p>
        </p:txBody>
      </p:sp>
      <p:sp>
        <p:nvSpPr>
          <p:cNvPr id="425" name="Google Shape;425;p70"/>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Sfide nell'implementazione e gestione dell'IA</a:t>
            </a:r>
            <a:endParaRPr/>
          </a:p>
          <a:p>
            <a:pPr indent="-311150" lvl="0" marL="457200" rtl="0" algn="l">
              <a:spcBef>
                <a:spcPts val="0"/>
              </a:spcBef>
              <a:spcAft>
                <a:spcPts val="0"/>
              </a:spcAft>
              <a:buSzPts val="1300"/>
              <a:buChar char="●"/>
            </a:pPr>
            <a:r>
              <a:rPr lang="it"/>
              <a:t>Considerazioni etiche sull'uso dell'Intelligenza Artificiale</a:t>
            </a:r>
            <a:endParaRPr/>
          </a:p>
          <a:p>
            <a:pPr indent="-311150" lvl="0" marL="457200" rtl="0" algn="l">
              <a:spcBef>
                <a:spcPts val="0"/>
              </a:spcBef>
              <a:spcAft>
                <a:spcPts val="0"/>
              </a:spcAft>
              <a:buSzPts val="1300"/>
              <a:buChar char="●"/>
            </a:pPr>
            <a:r>
              <a:rPr lang="it"/>
              <a:t>Sicurezza dei dati e privacy nell'era dell'IA</a:t>
            </a:r>
            <a:endParaRPr/>
          </a:p>
          <a:p>
            <a:pPr indent="-311150" lvl="0" marL="457200" rtl="0" algn="l">
              <a:spcBef>
                <a:spcPts val="0"/>
              </a:spcBef>
              <a:spcAft>
                <a:spcPts val="0"/>
              </a:spcAft>
              <a:buSzPts val="1300"/>
              <a:buChar char="●"/>
            </a:pPr>
            <a:r>
              <a:rPr lang="it"/>
              <a:t>Bias negli algoritmi e impatto sulla società</a:t>
            </a:r>
            <a:endParaRPr/>
          </a:p>
          <a:p>
            <a:pPr indent="-311150" lvl="0" marL="457200" rtl="0" algn="l">
              <a:spcBef>
                <a:spcPts val="0"/>
              </a:spcBef>
              <a:spcAft>
                <a:spcPts val="0"/>
              </a:spcAft>
              <a:buSzPts val="1300"/>
              <a:buChar char="●"/>
            </a:pPr>
            <a:r>
              <a:rPr lang="it"/>
              <a:t>Responsabilità legale nell'utilizzo dei sistemi IA</a:t>
            </a:r>
            <a:endParaRPr/>
          </a:p>
        </p:txBody>
      </p:sp>
      <p:pic>
        <p:nvPicPr>
          <p:cNvPr id="426" name="Google Shape;426;p70"/>
          <p:cNvPicPr preferRelativeResize="0"/>
          <p:nvPr>
            <p:ph idx="2" type="pic"/>
          </p:nvPr>
        </p:nvPicPr>
        <p:blipFill>
          <a:blip r:embed="rId3">
            <a:alphaModFix/>
          </a:blip>
          <a:stretch>
            <a:fillRect/>
          </a:stretch>
        </p:blipFill>
        <p:spPr>
          <a:xfrm>
            <a:off x="548640" y="1554480"/>
            <a:ext cx="2807100" cy="2807100"/>
          </a:xfrm>
          <a:prstGeom prst="roundRect">
            <a:avLst>
              <a:gd fmla="val 8343" name="adj"/>
            </a:avLst>
          </a:prstGeom>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71"/>
          <p:cNvSpPr txBox="1"/>
          <p:nvPr>
            <p:ph type="title"/>
          </p:nvPr>
        </p:nvSpPr>
        <p:spPr>
          <a:xfrm>
            <a:off x="557784" y="585216"/>
            <a:ext cx="3712500" cy="932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Ostacoli: Innovazione a Che Prezzo?</a:t>
            </a:r>
            <a:endParaRPr/>
          </a:p>
        </p:txBody>
      </p:sp>
      <p:sp>
        <p:nvSpPr>
          <p:cNvPr id="431" name="Google Shape;431;p71"/>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Costi iniziali e continuativi dell'IA.</a:t>
            </a:r>
            <a:endParaRPr/>
          </a:p>
          <a:p>
            <a:pPr indent="-311150" lvl="0" marL="457200" rtl="0" algn="l">
              <a:spcBef>
                <a:spcPts val="0"/>
              </a:spcBef>
              <a:spcAft>
                <a:spcPts val="0"/>
              </a:spcAft>
              <a:buSzPts val="1300"/>
              <a:buChar char="●"/>
            </a:pPr>
            <a:r>
              <a:rPr lang="it"/>
              <a:t>Riflessione sul ritorno sull'investimento (ROI).</a:t>
            </a:r>
            <a:endParaRPr/>
          </a:p>
          <a:p>
            <a:pPr indent="-311150" lvl="0" marL="457200" rtl="0" algn="l">
              <a:spcBef>
                <a:spcPts val="0"/>
              </a:spcBef>
              <a:spcAft>
                <a:spcPts val="0"/>
              </a:spcAft>
              <a:buSzPts val="1300"/>
              <a:buChar char="●"/>
            </a:pPr>
            <a:r>
              <a:rPr lang="it"/>
              <a:t>Strategie per mitigare l'impatto economico.</a:t>
            </a:r>
            <a:endParaRPr/>
          </a:p>
          <a:p>
            <a:pPr indent="-311150" lvl="0" marL="457200" rtl="0" algn="l">
              <a:spcBef>
                <a:spcPts val="0"/>
              </a:spcBef>
              <a:spcAft>
                <a:spcPts val="0"/>
              </a:spcAft>
              <a:buSzPts val="1300"/>
              <a:buChar char="●"/>
            </a:pPr>
            <a:r>
              <a:rPr lang="it"/>
              <a:t>Software freemium e piani di adozione graduale.</a:t>
            </a:r>
            <a:endParaRPr/>
          </a:p>
          <a:p>
            <a:pPr indent="-311150" lvl="0" marL="457200" rtl="0" algn="l">
              <a:spcBef>
                <a:spcPts val="0"/>
              </a:spcBef>
              <a:spcAft>
                <a:spcPts val="0"/>
              </a:spcAft>
              <a:buSzPts val="1300"/>
              <a:buChar char="●"/>
            </a:pPr>
            <a:r>
              <a:rPr lang="it"/>
              <a:t>Esempi pratici per ridurre le spese.</a:t>
            </a:r>
            <a:endParaRPr/>
          </a:p>
        </p:txBody>
      </p:sp>
      <p:pic>
        <p:nvPicPr>
          <p:cNvPr id="432" name="Google Shape;432;p71"/>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72"/>
          <p:cNvSpPr txBox="1"/>
          <p:nvPr>
            <p:ph type="title"/>
          </p:nvPr>
        </p:nvSpPr>
        <p:spPr>
          <a:xfrm>
            <a:off x="548675" y="603500"/>
            <a:ext cx="7923900" cy="6675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Ostacoli: IA e Sistemi Esistenti</a:t>
            </a:r>
            <a:endParaRPr/>
          </a:p>
        </p:txBody>
      </p:sp>
      <p:sp>
        <p:nvSpPr>
          <p:cNvPr id="437" name="Google Shape;437;p72"/>
          <p:cNvSpPr txBox="1"/>
          <p:nvPr>
            <p:ph idx="1" type="body"/>
          </p:nvPr>
        </p:nvSpPr>
        <p:spPr>
          <a:xfrm>
            <a:off x="3895344" y="1408176"/>
            <a:ext cx="4782300" cy="30906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L'integrazione dell'IA può essere tecnicamente complessa.</a:t>
            </a:r>
            <a:endParaRPr/>
          </a:p>
          <a:p>
            <a:pPr indent="-311150" lvl="0" marL="457200" rtl="0" algn="l">
              <a:spcBef>
                <a:spcPts val="0"/>
              </a:spcBef>
              <a:spcAft>
                <a:spcPts val="0"/>
              </a:spcAft>
              <a:buSzPts val="1300"/>
              <a:buChar char="●"/>
            </a:pPr>
            <a:r>
              <a:rPr lang="it"/>
              <a:t>Sistemi esistenti non sempre compatibili con nuove soluzioni AI.</a:t>
            </a:r>
            <a:endParaRPr/>
          </a:p>
          <a:p>
            <a:pPr indent="-311150" lvl="0" marL="457200" rtl="0" algn="l">
              <a:spcBef>
                <a:spcPts val="0"/>
              </a:spcBef>
              <a:spcAft>
                <a:spcPts val="0"/>
              </a:spcAft>
              <a:buSzPts val="1300"/>
              <a:buChar char="●"/>
            </a:pPr>
            <a:r>
              <a:rPr lang="it"/>
              <a:t>API cruciali per connettere IA e sistemi preesistenti.</a:t>
            </a:r>
            <a:endParaRPr/>
          </a:p>
          <a:p>
            <a:pPr indent="-311150" lvl="0" marL="457200" rtl="0" algn="l">
              <a:spcBef>
                <a:spcPts val="0"/>
              </a:spcBef>
              <a:spcAft>
                <a:spcPts val="0"/>
              </a:spcAft>
              <a:buSzPts val="1300"/>
              <a:buChar char="●"/>
            </a:pPr>
            <a:r>
              <a:rPr lang="it"/>
              <a:t>Problemi comuni di interoperabilità richiedono soluzioni specifiche.</a:t>
            </a:r>
            <a:endParaRPr/>
          </a:p>
          <a:p>
            <a:pPr indent="-311150" lvl="0" marL="457200" rtl="0" algn="l">
              <a:spcBef>
                <a:spcPts val="0"/>
              </a:spcBef>
              <a:spcAft>
                <a:spcPts val="0"/>
              </a:spcAft>
              <a:buSzPts val="1300"/>
              <a:buChar char="●"/>
            </a:pPr>
            <a:r>
              <a:rPr lang="it"/>
              <a:t>Consulenza IT e standardizzazione possono risolvere queste sfide.</a:t>
            </a:r>
            <a:endParaRPr/>
          </a:p>
        </p:txBody>
      </p:sp>
      <p:pic>
        <p:nvPicPr>
          <p:cNvPr id="438" name="Google Shape;438;p72"/>
          <p:cNvPicPr preferRelativeResize="0"/>
          <p:nvPr>
            <p:ph idx="2" type="pic"/>
          </p:nvPr>
        </p:nvPicPr>
        <p:blipFill>
          <a:blip r:embed="rId3">
            <a:alphaModFix/>
          </a:blip>
          <a:stretch>
            <a:fillRect/>
          </a:stretch>
        </p:blipFill>
        <p:spPr>
          <a:xfrm>
            <a:off x="548640" y="1554480"/>
            <a:ext cx="2807100" cy="2807100"/>
          </a:xfrm>
          <a:prstGeom prst="roundRect">
            <a:avLst>
              <a:gd fmla="val 8343" name="adj"/>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8"/>
          <p:cNvSpPr txBox="1"/>
          <p:nvPr>
            <p:ph type="title"/>
          </p:nvPr>
        </p:nvSpPr>
        <p:spPr>
          <a:xfrm>
            <a:off x="301752" y="310896"/>
            <a:ext cx="2788800" cy="19659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AI: Machine Learning Semplice</a:t>
            </a:r>
            <a:endParaRPr/>
          </a:p>
        </p:txBody>
      </p:sp>
      <p:sp>
        <p:nvSpPr>
          <p:cNvPr id="176" name="Google Shape;176;p28"/>
          <p:cNvSpPr txBox="1"/>
          <p:nvPr>
            <p:ph idx="1" type="body"/>
          </p:nvPr>
        </p:nvSpPr>
        <p:spPr>
          <a:xfrm>
            <a:off x="3739896" y="374900"/>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Machine Learning usa dati per migliorare le prestazioni.</a:t>
            </a:r>
            <a:endParaRPr/>
          </a:p>
        </p:txBody>
      </p:sp>
      <p:sp>
        <p:nvSpPr>
          <p:cNvPr id="177" name="Google Shape;177;p28"/>
          <p:cNvSpPr txBox="1"/>
          <p:nvPr>
            <p:ph idx="3" type="body"/>
          </p:nvPr>
        </p:nvSpPr>
        <p:spPr>
          <a:xfrm>
            <a:off x="6665976" y="374904"/>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Algoritmi di Machine Learning apprendono da esempi forniti.</a:t>
            </a:r>
            <a:endParaRPr/>
          </a:p>
        </p:txBody>
      </p:sp>
      <p:sp>
        <p:nvSpPr>
          <p:cNvPr id="178" name="Google Shape;178;p28"/>
          <p:cNvSpPr txBox="1"/>
          <p:nvPr>
            <p:ph idx="4" type="body"/>
          </p:nvPr>
        </p:nvSpPr>
        <p:spPr>
          <a:xfrm>
            <a:off x="6665976" y="2093976"/>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Il Machine Learning è un sottoinsieme dell'Intelligenza Artificiale.</a:t>
            </a:r>
            <a:endParaRPr/>
          </a:p>
        </p:txBody>
      </p:sp>
      <p:sp>
        <p:nvSpPr>
          <p:cNvPr id="179" name="Google Shape;179;p28"/>
          <p:cNvSpPr txBox="1"/>
          <p:nvPr>
            <p:ph idx="5" type="body"/>
          </p:nvPr>
        </p:nvSpPr>
        <p:spPr>
          <a:xfrm>
            <a:off x="3739896" y="2093976"/>
            <a:ext cx="2167200" cy="1536300"/>
          </a:xfrm>
          <a:prstGeom prst="rect">
            <a:avLst/>
          </a:prstGeom>
        </p:spPr>
        <p:txBody>
          <a:bodyPr anchorCtr="0" anchor="t" bIns="0" lIns="0" spcFirstLastPara="1" rIns="0" wrap="square" tIns="0">
            <a:normAutofit/>
          </a:bodyPr>
          <a:lstStyle/>
          <a:p>
            <a:pPr indent="0" lvl="0" marL="0" rtl="0" algn="l">
              <a:spcBef>
                <a:spcPts val="0"/>
              </a:spcBef>
              <a:spcAft>
                <a:spcPts val="1200"/>
              </a:spcAft>
              <a:buNone/>
            </a:pPr>
            <a:r>
              <a:rPr lang="it"/>
              <a:t>Il Machine Learning può fare previsioni precise su dati nuovi.</a:t>
            </a:r>
            <a:endParaRPr/>
          </a:p>
        </p:txBody>
      </p:sp>
      <p:pic>
        <p:nvPicPr>
          <p:cNvPr id="180" name="Google Shape;180;p28"/>
          <p:cNvPicPr preferRelativeResize="0"/>
          <p:nvPr>
            <p:ph idx="2" type="pic"/>
          </p:nvPr>
        </p:nvPicPr>
        <p:blipFill>
          <a:blip r:embed="rId3">
            <a:alphaModFix/>
          </a:blip>
          <a:stretch>
            <a:fillRect/>
          </a:stretch>
        </p:blipFill>
        <p:spPr>
          <a:xfrm>
            <a:off x="228600" y="2587752"/>
            <a:ext cx="2222100" cy="2222100"/>
          </a:xfrm>
          <a:prstGeom prst="teardrop">
            <a:avLst>
              <a:gd fmla="val 100000" name="adj"/>
            </a:avLst>
          </a:prstGeom>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73"/>
          <p:cNvSpPr txBox="1"/>
          <p:nvPr>
            <p:ph type="title"/>
          </p:nvPr>
        </p:nvSpPr>
        <p:spPr>
          <a:xfrm>
            <a:off x="228600" y="804675"/>
            <a:ext cx="3730200" cy="7956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AI: Sfide e Soluzioni Reali</a:t>
            </a:r>
            <a:endParaRPr/>
          </a:p>
        </p:txBody>
      </p:sp>
      <p:sp>
        <p:nvSpPr>
          <p:cNvPr id="443" name="Google Shape;443;p73"/>
          <p:cNvSpPr txBox="1"/>
          <p:nvPr>
            <p:ph idx="1" type="body"/>
          </p:nvPr>
        </p:nvSpPr>
        <p:spPr>
          <a:xfrm>
            <a:off x="228600" y="1901954"/>
            <a:ext cx="3730200" cy="26976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La formazione è un investimento cruciale per il successo dell'IA.</a:t>
            </a:r>
            <a:endParaRPr/>
          </a:p>
          <a:p>
            <a:pPr indent="-311150" lvl="0" marL="457200" rtl="0" algn="l">
              <a:spcBef>
                <a:spcPts val="0"/>
              </a:spcBef>
              <a:spcAft>
                <a:spcPts val="0"/>
              </a:spcAft>
              <a:buSzPts val="1300"/>
              <a:buChar char="●"/>
            </a:pPr>
            <a:r>
              <a:rPr lang="it"/>
              <a:t>Affrontare la resistenza al cambiamento è essenziale per l'adozione dell'IA.</a:t>
            </a:r>
            <a:endParaRPr/>
          </a:p>
          <a:p>
            <a:pPr indent="-311150" lvl="0" marL="457200" rtl="0" algn="l">
              <a:spcBef>
                <a:spcPts val="0"/>
              </a:spcBef>
              <a:spcAft>
                <a:spcPts val="0"/>
              </a:spcAft>
              <a:buSzPts val="1300"/>
              <a:buChar char="●"/>
            </a:pPr>
            <a:r>
              <a:rPr lang="it"/>
              <a:t>Modalità di formazione variegate per team di successo nell'IA.</a:t>
            </a:r>
            <a:endParaRPr/>
          </a:p>
          <a:p>
            <a:pPr indent="-311150" lvl="0" marL="457200" rtl="0" algn="l">
              <a:spcBef>
                <a:spcPts val="0"/>
              </a:spcBef>
              <a:spcAft>
                <a:spcPts val="0"/>
              </a:spcAft>
              <a:buSzPts val="1300"/>
              <a:buChar char="●"/>
            </a:pPr>
            <a:r>
              <a:rPr lang="it"/>
              <a:t>Valorizzare le competenze interne rafforza l'implementazione dell'IA.</a:t>
            </a:r>
            <a:endParaRPr/>
          </a:p>
        </p:txBody>
      </p:sp>
      <p:pic>
        <p:nvPicPr>
          <p:cNvPr id="444" name="Google Shape;444;p73"/>
          <p:cNvPicPr preferRelativeResize="0"/>
          <p:nvPr>
            <p:ph idx="2" type="pic"/>
          </p:nvPr>
        </p:nvPicPr>
        <p:blipFill>
          <a:blip r:embed="rId3">
            <a:alphaModFix/>
          </a:blip>
          <a:stretch>
            <a:fillRect/>
          </a:stretch>
        </p:blipFill>
        <p:spPr>
          <a:xfrm>
            <a:off x="4233672" y="228600"/>
            <a:ext cx="4690800" cy="4690800"/>
          </a:xfrm>
          <a:prstGeom prst="round2DiagRect">
            <a:avLst>
              <a:gd fmla="val 16667" name="adj1"/>
              <a:gd fmla="val 0" name="adj2"/>
            </a:avLst>
          </a:prstGeom>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p74"/>
          <p:cNvSpPr txBox="1"/>
          <p:nvPr>
            <p:ph type="title"/>
          </p:nvPr>
        </p:nvSpPr>
        <p:spPr>
          <a:xfrm>
            <a:off x="557784" y="585216"/>
            <a:ext cx="3712500" cy="9327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Dati IA: Privacy Prima di Tutto</a:t>
            </a:r>
            <a:endParaRPr/>
          </a:p>
        </p:txBody>
      </p:sp>
      <p:sp>
        <p:nvSpPr>
          <p:cNvPr id="449" name="Google Shape;449;p74"/>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dipende dai dati: rispetto del GDPR è cruciale.</a:t>
            </a:r>
            <a:endParaRPr/>
          </a:p>
          <a:p>
            <a:pPr indent="-311150" lvl="0" marL="457200" rtl="0" algn="l">
              <a:spcBef>
                <a:spcPts val="0"/>
              </a:spcBef>
              <a:spcAft>
                <a:spcPts val="0"/>
              </a:spcAft>
              <a:buSzPts val="1300"/>
              <a:buChar char="●"/>
            </a:pPr>
            <a:r>
              <a:rPr lang="it"/>
              <a:t>Consenso, oblio e protezione dati sensibili sono obblighi chiave.</a:t>
            </a:r>
            <a:endParaRPr/>
          </a:p>
          <a:p>
            <a:pPr indent="-311150" lvl="0" marL="457200" rtl="0" algn="l">
              <a:spcBef>
                <a:spcPts val="0"/>
              </a:spcBef>
              <a:spcAft>
                <a:spcPts val="0"/>
              </a:spcAft>
              <a:buSzPts val="1300"/>
              <a:buChar char="●"/>
            </a:pPr>
            <a:r>
              <a:rPr lang="it"/>
              <a:t>Scegliere fornitori conformi al GDPR è essenziale.</a:t>
            </a:r>
            <a:endParaRPr/>
          </a:p>
          <a:p>
            <a:pPr indent="-311150" lvl="0" marL="457200" rtl="0" algn="l">
              <a:spcBef>
                <a:spcPts val="0"/>
              </a:spcBef>
              <a:spcAft>
                <a:spcPts val="0"/>
              </a:spcAft>
              <a:buSzPts val="1300"/>
              <a:buChar char="●"/>
            </a:pPr>
            <a:r>
              <a:rPr lang="it"/>
              <a:t>Implementare misure di sicurezza robuste per proteggere i dati.</a:t>
            </a:r>
            <a:endParaRPr/>
          </a:p>
          <a:p>
            <a:pPr indent="-311150" lvl="0" marL="457200" rtl="0" algn="l">
              <a:spcBef>
                <a:spcPts val="0"/>
              </a:spcBef>
              <a:spcAft>
                <a:spcPts val="0"/>
              </a:spcAft>
              <a:buSzPts val="1300"/>
              <a:buChar char="●"/>
            </a:pPr>
            <a:r>
              <a:rPr lang="it"/>
              <a:t>La privacy dei dati deve essere sempre una priorità.</a:t>
            </a:r>
            <a:endParaRPr/>
          </a:p>
        </p:txBody>
      </p:sp>
      <p:pic>
        <p:nvPicPr>
          <p:cNvPr id="450" name="Google Shape;450;p74"/>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75"/>
          <p:cNvSpPr txBox="1"/>
          <p:nvPr>
            <p:ph type="title"/>
          </p:nvPr>
        </p:nvSpPr>
        <p:spPr>
          <a:xfrm>
            <a:off x="228600" y="804675"/>
            <a:ext cx="3730200" cy="7956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Riservatezza: IA e Dati Pazienti</a:t>
            </a:r>
            <a:endParaRPr/>
          </a:p>
        </p:txBody>
      </p:sp>
      <p:sp>
        <p:nvSpPr>
          <p:cNvPr id="455" name="Google Shape;455;p75"/>
          <p:cNvSpPr txBox="1"/>
          <p:nvPr>
            <p:ph idx="1" type="body"/>
          </p:nvPr>
        </p:nvSpPr>
        <p:spPr>
          <a:xfrm>
            <a:off x="228600" y="1901954"/>
            <a:ext cx="3730200" cy="26976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gestisce dati sensibili, la riservatezza è cruciale.</a:t>
            </a:r>
            <a:endParaRPr/>
          </a:p>
          <a:p>
            <a:pPr indent="-311150" lvl="0" marL="457200" rtl="0" algn="l">
              <a:spcBef>
                <a:spcPts val="0"/>
              </a:spcBef>
              <a:spcAft>
                <a:spcPts val="0"/>
              </a:spcAft>
              <a:buSzPts val="1300"/>
              <a:buChar char="●"/>
            </a:pPr>
            <a:r>
              <a:rPr lang="it"/>
              <a:t>Potenziale compromissione con dati sanitari dettagliati.</a:t>
            </a:r>
            <a:endParaRPr/>
          </a:p>
          <a:p>
            <a:pPr indent="-311150" lvl="0" marL="457200" rtl="0" algn="l">
              <a:spcBef>
                <a:spcPts val="0"/>
              </a:spcBef>
              <a:spcAft>
                <a:spcPts val="0"/>
              </a:spcAft>
              <a:buSzPts val="1300"/>
              <a:buChar char="●"/>
            </a:pPr>
            <a:r>
              <a:rPr lang="it"/>
              <a:t>Anonimizzazione e pseudonimizzazione proteggono l'identità dei pazienti.</a:t>
            </a:r>
            <a:endParaRPr/>
          </a:p>
          <a:p>
            <a:pPr indent="-311150" lvl="0" marL="457200" rtl="0" algn="l">
              <a:spcBef>
                <a:spcPts val="0"/>
              </a:spcBef>
              <a:spcAft>
                <a:spcPts val="0"/>
              </a:spcAft>
              <a:buSzPts val="1300"/>
              <a:buChar char="●"/>
            </a:pPr>
            <a:r>
              <a:rPr lang="it"/>
              <a:t>Accordi di non divulgazione con fornitori AI necessari.</a:t>
            </a:r>
            <a:endParaRPr/>
          </a:p>
        </p:txBody>
      </p:sp>
      <p:pic>
        <p:nvPicPr>
          <p:cNvPr id="456" name="Google Shape;456;p75"/>
          <p:cNvPicPr preferRelativeResize="0"/>
          <p:nvPr>
            <p:ph idx="2" type="pic"/>
          </p:nvPr>
        </p:nvPicPr>
        <p:blipFill>
          <a:blip r:embed="rId3">
            <a:alphaModFix/>
          </a:blip>
          <a:stretch>
            <a:fillRect/>
          </a:stretch>
        </p:blipFill>
        <p:spPr>
          <a:xfrm>
            <a:off x="4233672" y="228600"/>
            <a:ext cx="4690800" cy="4690800"/>
          </a:xfrm>
          <a:prstGeom prst="round2DiagRect">
            <a:avLst>
              <a:gd fmla="val 16667" name="adj1"/>
              <a:gd fmla="val 0" name="adj2"/>
            </a:avLst>
          </a:prstGeom>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76"/>
          <p:cNvSpPr txBox="1"/>
          <p:nvPr>
            <p:ph type="title"/>
          </p:nvPr>
        </p:nvSpPr>
        <p:spPr>
          <a:xfrm>
            <a:off x="228600" y="228600"/>
            <a:ext cx="3557100" cy="8412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IA: Supervisione Umana Essenziale</a:t>
            </a:r>
            <a:endParaRPr/>
          </a:p>
        </p:txBody>
      </p:sp>
      <p:sp>
        <p:nvSpPr>
          <p:cNvPr id="461" name="Google Shape;461;p76"/>
          <p:cNvSpPr txBox="1"/>
          <p:nvPr>
            <p:ph idx="1" type="body"/>
          </p:nvPr>
        </p:nvSpPr>
        <p:spPr>
          <a:xfrm>
            <a:off x="228600" y="1600200"/>
            <a:ext cx="3557100" cy="33192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L'IA è uno strumento di supporto, non sostituisce il professionista.</a:t>
            </a:r>
            <a:endParaRPr/>
          </a:p>
          <a:p>
            <a:pPr indent="-311150" lvl="0" marL="457200" rtl="0" algn="l">
              <a:spcBef>
                <a:spcPts val="0"/>
              </a:spcBef>
              <a:spcAft>
                <a:spcPts val="0"/>
              </a:spcAft>
              <a:buSzPts val="1300"/>
              <a:buChar char="●"/>
            </a:pPr>
            <a:r>
              <a:rPr lang="it"/>
              <a:t>La responsabilità finale delle decisioni rimane sempre umana.</a:t>
            </a:r>
            <a:endParaRPr/>
          </a:p>
          <a:p>
            <a:pPr indent="-311150" lvl="0" marL="457200" rtl="0" algn="l">
              <a:spcBef>
                <a:spcPts val="0"/>
              </a:spcBef>
              <a:spcAft>
                <a:spcPts val="0"/>
              </a:spcAft>
              <a:buSzPts val="1300"/>
              <a:buChar char="●"/>
            </a:pPr>
            <a:r>
              <a:rPr lang="it"/>
              <a:t>È necessario monitorare e verificare l'output dell'IA.</a:t>
            </a:r>
            <a:endParaRPr/>
          </a:p>
          <a:p>
            <a:pPr indent="-311150" lvl="0" marL="457200" rtl="0" algn="l">
              <a:spcBef>
                <a:spcPts val="0"/>
              </a:spcBef>
              <a:spcAft>
                <a:spcPts val="0"/>
              </a:spcAft>
              <a:buSzPts val="1300"/>
              <a:buChar char="●"/>
            </a:pPr>
            <a:r>
              <a:rPr lang="it"/>
              <a:t>La supervisione umana garantisce l'uso etico e corretto.</a:t>
            </a:r>
            <a:endParaRPr/>
          </a:p>
          <a:p>
            <a:pPr indent="-311150" lvl="0" marL="457200" rtl="0" algn="l">
              <a:spcBef>
                <a:spcPts val="0"/>
              </a:spcBef>
              <a:spcAft>
                <a:spcPts val="0"/>
              </a:spcAft>
              <a:buSzPts val="1300"/>
              <a:buChar char="●"/>
            </a:pPr>
            <a:r>
              <a:rPr lang="it"/>
              <a:t>Il professionista è responsabile dell'uso dell'IA.</a:t>
            </a:r>
            <a:endParaRPr/>
          </a:p>
        </p:txBody>
      </p:sp>
      <p:pic>
        <p:nvPicPr>
          <p:cNvPr id="462" name="Google Shape;462;p76"/>
          <p:cNvPicPr preferRelativeResize="0"/>
          <p:nvPr>
            <p:ph idx="2" type="pic"/>
          </p:nvPr>
        </p:nvPicPr>
        <p:blipFill>
          <a:blip r:embed="rId3">
            <a:alphaModFix/>
          </a:blip>
          <a:stretch>
            <a:fillRect/>
          </a:stretch>
        </p:blipFill>
        <p:spPr>
          <a:xfrm>
            <a:off x="4233672" y="228600"/>
            <a:ext cx="4690800" cy="469080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77"/>
          <p:cNvSpPr txBox="1"/>
          <p:nvPr>
            <p:ph type="title"/>
          </p:nvPr>
        </p:nvSpPr>
        <p:spPr>
          <a:xfrm>
            <a:off x="228600" y="228600"/>
            <a:ext cx="3557100" cy="8412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Rischio Umano: IA con Cura</a:t>
            </a:r>
            <a:endParaRPr/>
          </a:p>
        </p:txBody>
      </p:sp>
      <p:sp>
        <p:nvSpPr>
          <p:cNvPr id="467" name="Google Shape;467;p77"/>
          <p:cNvSpPr txBox="1"/>
          <p:nvPr>
            <p:ph idx="1" type="body"/>
          </p:nvPr>
        </p:nvSpPr>
        <p:spPr>
          <a:xfrm>
            <a:off x="228600" y="1600200"/>
            <a:ext cx="3557100" cy="33192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L'automazione non deve sostituire il tocco umano.</a:t>
            </a:r>
            <a:endParaRPr/>
          </a:p>
          <a:p>
            <a:pPr indent="-311150" lvl="0" marL="457200" rtl="0" algn="l">
              <a:spcBef>
                <a:spcPts val="0"/>
              </a:spcBef>
              <a:spcAft>
                <a:spcPts val="0"/>
              </a:spcAft>
              <a:buSzPts val="1300"/>
              <a:buChar char="●"/>
            </a:pPr>
            <a:r>
              <a:rPr lang="it"/>
              <a:t>Bilanciare efficienza IA con calore relazionale.</a:t>
            </a:r>
            <a:endParaRPr/>
          </a:p>
          <a:p>
            <a:pPr indent="-311150" lvl="0" marL="457200" rtl="0" algn="l">
              <a:spcBef>
                <a:spcPts val="0"/>
              </a:spcBef>
              <a:spcAft>
                <a:spcPts val="0"/>
              </a:spcAft>
              <a:buSzPts val="1300"/>
              <a:buChar char="●"/>
            </a:pPr>
            <a:r>
              <a:rPr lang="it"/>
              <a:t>Usare l'IA per liberare tempo, non per isolare.</a:t>
            </a:r>
            <a:endParaRPr/>
          </a:p>
          <a:p>
            <a:pPr indent="-311150" lvl="0" marL="457200" rtl="0" algn="l">
              <a:spcBef>
                <a:spcPts val="0"/>
              </a:spcBef>
              <a:spcAft>
                <a:spcPts val="0"/>
              </a:spcAft>
              <a:buSzPts val="1300"/>
              <a:buChar char="●"/>
            </a:pPr>
            <a:r>
              <a:rPr lang="it"/>
              <a:t>Interazioni significative rimangono prioritarie.</a:t>
            </a:r>
            <a:endParaRPr/>
          </a:p>
          <a:p>
            <a:pPr indent="-311150" lvl="0" marL="457200" rtl="0" algn="l">
              <a:spcBef>
                <a:spcPts val="0"/>
              </a:spcBef>
              <a:spcAft>
                <a:spcPts val="0"/>
              </a:spcAft>
              <a:buSzPts val="1300"/>
              <a:buChar char="●"/>
            </a:pPr>
            <a:r>
              <a:rPr lang="it"/>
              <a:t>Rischio di spersonalizzazione va evitato sempre.</a:t>
            </a:r>
            <a:endParaRPr/>
          </a:p>
        </p:txBody>
      </p:sp>
      <p:pic>
        <p:nvPicPr>
          <p:cNvPr id="468" name="Google Shape;468;p77"/>
          <p:cNvPicPr preferRelativeResize="0"/>
          <p:nvPr>
            <p:ph idx="2" type="pic"/>
          </p:nvPr>
        </p:nvPicPr>
        <p:blipFill>
          <a:blip r:embed="rId3">
            <a:alphaModFix/>
          </a:blip>
          <a:stretch>
            <a:fillRect/>
          </a:stretch>
        </p:blipFill>
        <p:spPr>
          <a:xfrm>
            <a:off x="4233672" y="228600"/>
            <a:ext cx="4690800" cy="469080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78"/>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L'Umano Prima dell'IA</a:t>
            </a:r>
            <a:endParaRPr/>
          </a:p>
        </p:txBody>
      </p:sp>
      <p:sp>
        <p:nvSpPr>
          <p:cNvPr id="473" name="Google Shape;473;p78"/>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L'empatia è insostituibile, fondamento della relazione.</a:t>
            </a:r>
            <a:endParaRPr/>
          </a:p>
          <a:p>
            <a:pPr indent="-311150" lvl="0" marL="457200" rtl="0" algn="l">
              <a:spcBef>
                <a:spcPts val="0"/>
              </a:spcBef>
              <a:spcAft>
                <a:spcPts val="0"/>
              </a:spcAft>
              <a:buSzPts val="1300"/>
              <a:buChar char="●"/>
            </a:pPr>
            <a:r>
              <a:rPr lang="it"/>
              <a:t>Formare il personale all'uso dell'IA per supportare la relazione.</a:t>
            </a:r>
            <a:endParaRPr/>
          </a:p>
          <a:p>
            <a:pPr indent="-311150" lvl="0" marL="457200" rtl="0" algn="l">
              <a:spcBef>
                <a:spcPts val="0"/>
              </a:spcBef>
              <a:spcAft>
                <a:spcPts val="0"/>
              </a:spcAft>
              <a:buSzPts val="1300"/>
              <a:buChar char="●"/>
            </a:pPr>
            <a:r>
              <a:rPr lang="it"/>
              <a:t>Incoraggiare la comunicazione efficace tra paziente e personale.</a:t>
            </a:r>
            <a:endParaRPr/>
          </a:p>
          <a:p>
            <a:pPr indent="-311150" lvl="0" marL="457200" rtl="0" algn="l">
              <a:spcBef>
                <a:spcPts val="0"/>
              </a:spcBef>
              <a:spcAft>
                <a:spcPts val="0"/>
              </a:spcAft>
              <a:buSzPts val="1300"/>
              <a:buChar char="●"/>
            </a:pPr>
            <a:r>
              <a:rPr lang="it"/>
              <a:t>IA: strumento di supporto, non sostituto dell'interazione umana.</a:t>
            </a:r>
            <a:endParaRPr/>
          </a:p>
        </p:txBody>
      </p:sp>
      <p:pic>
        <p:nvPicPr>
          <p:cNvPr id="474" name="Google Shape;474;p78"/>
          <p:cNvPicPr preferRelativeResize="0"/>
          <p:nvPr>
            <p:ph idx="2" type="pic"/>
          </p:nvPr>
        </p:nvPicPr>
        <p:blipFill>
          <a:blip r:embed="rId3">
            <a:alphaModFix/>
          </a:blip>
          <a:stretch>
            <a:fillRect/>
          </a:stretch>
        </p:blipFill>
        <p:spPr>
          <a:xfrm>
            <a:off x="466195" y="587552"/>
            <a:ext cx="3968400" cy="3968400"/>
          </a:xfrm>
          <a:prstGeom prst="roundRect">
            <a:avLst>
              <a:gd fmla="val 9998" name="adj"/>
            </a:avLst>
          </a:prstGeom>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79"/>
          <p:cNvSpPr txBox="1"/>
          <p:nvPr>
            <p:ph type="title"/>
          </p:nvPr>
        </p:nvSpPr>
        <p:spPr>
          <a:xfrm>
            <a:off x="4896292" y="280875"/>
            <a:ext cx="3925200" cy="1092300"/>
          </a:xfrm>
          <a:prstGeom prst="rect">
            <a:avLst/>
          </a:prstGeom>
        </p:spPr>
        <p:txBody>
          <a:bodyPr anchorCtr="0" anchor="b" bIns="0" lIns="0" spcFirstLastPara="1" rIns="0" wrap="square" tIns="0">
            <a:normAutofit/>
          </a:bodyPr>
          <a:lstStyle/>
          <a:p>
            <a:pPr indent="0" lvl="0" marL="0" rtl="0" algn="l">
              <a:spcBef>
                <a:spcPts val="0"/>
              </a:spcBef>
              <a:spcAft>
                <a:spcPts val="0"/>
              </a:spcAft>
              <a:buNone/>
            </a:pPr>
            <a:r>
              <a:rPr lang="it"/>
              <a:t>ToolKit</a:t>
            </a:r>
            <a:endParaRPr/>
          </a:p>
        </p:txBody>
      </p:sp>
      <p:sp>
        <p:nvSpPr>
          <p:cNvPr id="479" name="Google Shape;479;p79"/>
          <p:cNvSpPr txBox="1"/>
          <p:nvPr>
            <p:ph idx="1" type="body"/>
          </p:nvPr>
        </p:nvSpPr>
        <p:spPr>
          <a:xfrm>
            <a:off x="4773075" y="1820475"/>
            <a:ext cx="4079700" cy="27885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https://gemini.google.com/</a:t>
            </a:r>
            <a:endParaRPr/>
          </a:p>
          <a:p>
            <a:pPr indent="-311150" lvl="0" marL="457200" rtl="0" algn="l">
              <a:spcBef>
                <a:spcPts val="0"/>
              </a:spcBef>
              <a:spcAft>
                <a:spcPts val="0"/>
              </a:spcAft>
              <a:buSzPts val="1300"/>
              <a:buChar char="●"/>
            </a:pPr>
            <a:r>
              <a:rPr lang="it"/>
              <a:t>https://notebooklm.google.com/</a:t>
            </a:r>
            <a:endParaRPr/>
          </a:p>
          <a:p>
            <a:pPr indent="-311150" lvl="0" marL="457200" rtl="0" algn="l">
              <a:spcBef>
                <a:spcPts val="0"/>
              </a:spcBef>
              <a:spcAft>
                <a:spcPts val="0"/>
              </a:spcAft>
              <a:buSzPts val="1300"/>
              <a:buChar char="●"/>
            </a:pPr>
            <a:r>
              <a:rPr lang="it"/>
              <a:t>https://aistudio.google.com/</a:t>
            </a:r>
            <a:endParaRPr/>
          </a:p>
          <a:p>
            <a:pPr indent="0" lvl="0" marL="457200" rtl="0" algn="l">
              <a:spcBef>
                <a:spcPts val="1200"/>
              </a:spcBef>
              <a:spcAft>
                <a:spcPts val="1200"/>
              </a:spcAft>
              <a:buNone/>
            </a:pPr>
            <a:r>
              <a:t/>
            </a:r>
            <a:endParaRPr/>
          </a:p>
        </p:txBody>
      </p:sp>
      <p:pic>
        <p:nvPicPr>
          <p:cNvPr id="480" name="Google Shape;480;p79"/>
          <p:cNvPicPr preferRelativeResize="0"/>
          <p:nvPr>
            <p:ph idx="2" type="pic"/>
          </p:nvPr>
        </p:nvPicPr>
        <p:blipFill rotWithShape="1">
          <a:blip r:embed="rId3">
            <a:alphaModFix/>
          </a:blip>
          <a:srcRect b="0" l="0" r="0" t="0"/>
          <a:stretch/>
        </p:blipFill>
        <p:spPr>
          <a:xfrm>
            <a:off x="466195" y="587552"/>
            <a:ext cx="3968400" cy="3968400"/>
          </a:xfrm>
          <a:prstGeom prst="roundRect">
            <a:avLst>
              <a:gd fmla="val 9998" name="adj"/>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9"/>
          <p:cNvSpPr txBox="1"/>
          <p:nvPr>
            <p:ph idx="1" type="body"/>
          </p:nvPr>
        </p:nvSpPr>
        <p:spPr>
          <a:xfrm>
            <a:off x="384048" y="1948992"/>
            <a:ext cx="5266800" cy="28986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Deep Learning: Un sottoinsieme avanzato del Machine Learning.</a:t>
            </a:r>
            <a:endParaRPr/>
          </a:p>
          <a:p>
            <a:pPr indent="-311150" lvl="0" marL="457200" rtl="0" algn="l">
              <a:spcBef>
                <a:spcPts val="0"/>
              </a:spcBef>
              <a:spcAft>
                <a:spcPts val="0"/>
              </a:spcAft>
              <a:buSzPts val="1300"/>
              <a:buChar char="●"/>
            </a:pPr>
            <a:r>
              <a:rPr lang="it"/>
              <a:t>Le reti neurali profonde sono fondamentali nel Deep Learning.</a:t>
            </a:r>
            <a:endParaRPr/>
          </a:p>
          <a:p>
            <a:pPr indent="-311150" lvl="0" marL="457200" rtl="0" algn="l">
              <a:spcBef>
                <a:spcPts val="0"/>
              </a:spcBef>
              <a:spcAft>
                <a:spcPts val="0"/>
              </a:spcAft>
              <a:buSzPts val="1300"/>
              <a:buChar char="●"/>
            </a:pPr>
            <a:r>
              <a:rPr lang="it"/>
              <a:t>Il Deep Learning analizza dati complessi con più livelli.</a:t>
            </a:r>
            <a:endParaRPr/>
          </a:p>
          <a:p>
            <a:pPr indent="-311150" lvl="0" marL="457200" rtl="0" algn="l">
              <a:spcBef>
                <a:spcPts val="0"/>
              </a:spcBef>
              <a:spcAft>
                <a:spcPts val="0"/>
              </a:spcAft>
              <a:buSzPts val="1300"/>
              <a:buChar char="●"/>
            </a:pPr>
            <a:r>
              <a:rPr lang="it"/>
              <a:t>Richiede grandi quantità di dati per un apprendimento efficace.</a:t>
            </a:r>
            <a:endParaRPr/>
          </a:p>
        </p:txBody>
      </p:sp>
      <p:sp>
        <p:nvSpPr>
          <p:cNvPr id="185" name="Google Shape;185;p29"/>
          <p:cNvSpPr txBox="1"/>
          <p:nvPr>
            <p:ph type="title"/>
          </p:nvPr>
        </p:nvSpPr>
        <p:spPr>
          <a:xfrm>
            <a:off x="384048" y="384048"/>
            <a:ext cx="5266800" cy="8505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Profondità Dell'IA: Deep Learning</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0"/>
          <p:cNvSpPr txBox="1"/>
          <p:nvPr>
            <p:ph type="title"/>
          </p:nvPr>
        </p:nvSpPr>
        <p:spPr>
          <a:xfrm>
            <a:off x="384048" y="329184"/>
            <a:ext cx="3154800" cy="868800"/>
          </a:xfrm>
          <a:prstGeom prst="rect">
            <a:avLst/>
          </a:prstGeom>
        </p:spPr>
        <p:txBody>
          <a:bodyPr anchorCtr="0" anchor="ctr" bIns="0" lIns="0" spcFirstLastPara="1" rIns="0" wrap="square" tIns="0">
            <a:normAutofit/>
          </a:bodyPr>
          <a:lstStyle/>
          <a:p>
            <a:pPr indent="0" lvl="0" marL="0" rtl="0" algn="l">
              <a:spcBef>
                <a:spcPts val="0"/>
              </a:spcBef>
              <a:spcAft>
                <a:spcPts val="0"/>
              </a:spcAft>
              <a:buNone/>
            </a:pPr>
            <a:r>
              <a:rPr lang="it"/>
              <a:t>AI: Modelli Linguistici Grandi</a:t>
            </a:r>
            <a:endParaRPr/>
          </a:p>
        </p:txBody>
      </p:sp>
      <p:sp>
        <p:nvSpPr>
          <p:cNvPr id="190" name="Google Shape;190;p30"/>
          <p:cNvSpPr txBox="1"/>
          <p:nvPr>
            <p:ph idx="1" type="body"/>
          </p:nvPr>
        </p:nvSpPr>
        <p:spPr>
          <a:xfrm>
            <a:off x="329184" y="1545336"/>
            <a:ext cx="3218700" cy="30999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Gli LLM sono modelli di linguaggio molto avanzati.</a:t>
            </a:r>
            <a:endParaRPr/>
          </a:p>
          <a:p>
            <a:pPr indent="-311150" lvl="0" marL="457200" rtl="0" algn="l">
              <a:spcBef>
                <a:spcPts val="0"/>
              </a:spcBef>
              <a:spcAft>
                <a:spcPts val="0"/>
              </a:spcAft>
              <a:buSzPts val="1300"/>
              <a:buChar char="●"/>
            </a:pPr>
            <a:r>
              <a:rPr lang="it"/>
              <a:t>Utilizzano dati per predire e generare testo.</a:t>
            </a:r>
            <a:endParaRPr/>
          </a:p>
          <a:p>
            <a:pPr indent="-311150" lvl="0" marL="457200" rtl="0" algn="l">
              <a:spcBef>
                <a:spcPts val="0"/>
              </a:spcBef>
              <a:spcAft>
                <a:spcPts val="0"/>
              </a:spcAft>
              <a:buSzPts val="1300"/>
              <a:buChar char="●"/>
            </a:pPr>
            <a:r>
              <a:rPr lang="it"/>
              <a:t>Gli LLM sono una parte dell'Intelligenza Artificiale.</a:t>
            </a:r>
            <a:endParaRPr/>
          </a:p>
          <a:p>
            <a:pPr indent="-311150" lvl="0" marL="457200" rtl="0" algn="l">
              <a:spcBef>
                <a:spcPts val="0"/>
              </a:spcBef>
              <a:spcAft>
                <a:spcPts val="0"/>
              </a:spcAft>
              <a:buSzPts val="1300"/>
              <a:buChar char="●"/>
            </a:pPr>
            <a:r>
              <a:rPr lang="it"/>
              <a:t>Richiedono enormi quantità di dati per apprendere bene.</a:t>
            </a:r>
            <a:endParaRPr/>
          </a:p>
          <a:p>
            <a:pPr indent="-311150" lvl="0" marL="457200" rtl="0" algn="l">
              <a:spcBef>
                <a:spcPts val="0"/>
              </a:spcBef>
              <a:spcAft>
                <a:spcPts val="0"/>
              </a:spcAft>
              <a:buSzPts val="1300"/>
              <a:buChar char="●"/>
            </a:pPr>
            <a:r>
              <a:rPr lang="it"/>
              <a:t>Possono comprendere e generare testo in modo umano.</a:t>
            </a:r>
            <a:endParaRPr/>
          </a:p>
        </p:txBody>
      </p:sp>
      <p:pic>
        <p:nvPicPr>
          <p:cNvPr id="191" name="Google Shape;191;p30"/>
          <p:cNvPicPr preferRelativeResize="0"/>
          <p:nvPr>
            <p:ph idx="2" type="pic"/>
          </p:nvPr>
        </p:nvPicPr>
        <p:blipFill>
          <a:blip r:embed="rId3">
            <a:alphaModFix/>
          </a:blip>
          <a:stretch>
            <a:fillRect/>
          </a:stretch>
        </p:blipFill>
        <p:spPr>
          <a:xfrm>
            <a:off x="3996000" y="0"/>
            <a:ext cx="5148000" cy="51435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1"/>
          <p:cNvSpPr txBox="1"/>
          <p:nvPr>
            <p:ph type="title"/>
          </p:nvPr>
        </p:nvSpPr>
        <p:spPr>
          <a:xfrm>
            <a:off x="548650" y="576075"/>
            <a:ext cx="3556800" cy="8688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it"/>
              <a:t>L'IA: Nata per Creare</a:t>
            </a:r>
            <a:endParaRPr/>
          </a:p>
        </p:txBody>
      </p:sp>
      <p:sp>
        <p:nvSpPr>
          <p:cNvPr id="196" name="Google Shape;196;p31"/>
          <p:cNvSpPr txBox="1"/>
          <p:nvPr>
            <p:ph idx="1" type="body"/>
          </p:nvPr>
        </p:nvSpPr>
        <p:spPr>
          <a:xfrm>
            <a:off x="438912" y="1655064"/>
            <a:ext cx="3666600" cy="2871300"/>
          </a:xfrm>
          <a:prstGeom prst="rect">
            <a:avLst/>
          </a:prstGeom>
        </p:spPr>
        <p:txBody>
          <a:bodyPr anchorCtr="0" anchor="ctr" bIns="0" lIns="0" spcFirstLastPara="1" rIns="0" wrap="square" tIns="0">
            <a:normAutofit/>
          </a:bodyPr>
          <a:lstStyle/>
          <a:p>
            <a:pPr indent="-311150" lvl="0" marL="457200" rtl="0" algn="l">
              <a:spcBef>
                <a:spcPts val="0"/>
              </a:spcBef>
              <a:spcAft>
                <a:spcPts val="0"/>
              </a:spcAft>
              <a:buSzPts val="1300"/>
              <a:buChar char="●"/>
            </a:pPr>
            <a:r>
              <a:rPr lang="it"/>
              <a:t>L'IA generativa crea nuovi contenuti, come testo e immagini.</a:t>
            </a:r>
            <a:endParaRPr/>
          </a:p>
          <a:p>
            <a:pPr indent="-311150" lvl="0" marL="457200" rtl="0" algn="l">
              <a:spcBef>
                <a:spcPts val="0"/>
              </a:spcBef>
              <a:spcAft>
                <a:spcPts val="0"/>
              </a:spcAft>
              <a:buSzPts val="1300"/>
              <a:buChar char="●"/>
            </a:pPr>
            <a:r>
              <a:rPr lang="it"/>
              <a:t>Utilizza modelli complessi per apprendere e produrre dati.</a:t>
            </a:r>
            <a:endParaRPr/>
          </a:p>
          <a:p>
            <a:pPr indent="-311150" lvl="0" marL="457200" rtl="0" algn="l">
              <a:spcBef>
                <a:spcPts val="0"/>
              </a:spcBef>
              <a:spcAft>
                <a:spcPts val="0"/>
              </a:spcAft>
              <a:buSzPts val="1300"/>
              <a:buChar char="●"/>
            </a:pPr>
            <a:r>
              <a:rPr lang="it"/>
              <a:t>Richiede grandi quantità di dati per addestramento efficace.</a:t>
            </a:r>
            <a:endParaRPr/>
          </a:p>
          <a:p>
            <a:pPr indent="-311150" lvl="0" marL="457200" rtl="0" algn="l">
              <a:spcBef>
                <a:spcPts val="0"/>
              </a:spcBef>
              <a:spcAft>
                <a:spcPts val="0"/>
              </a:spcAft>
              <a:buSzPts val="1300"/>
              <a:buChar char="●"/>
            </a:pPr>
            <a:r>
              <a:rPr lang="it"/>
              <a:t>Può generare testi, codici, e immagini realistiche.</a:t>
            </a:r>
            <a:endParaRPr/>
          </a:p>
        </p:txBody>
      </p:sp>
      <p:pic>
        <p:nvPicPr>
          <p:cNvPr id="197" name="Google Shape;197;p31"/>
          <p:cNvPicPr preferRelativeResize="0"/>
          <p:nvPr>
            <p:ph idx="2" type="pic"/>
          </p:nvPr>
        </p:nvPicPr>
        <p:blipFill>
          <a:blip r:embed="rId3">
            <a:alphaModFix/>
          </a:blip>
          <a:stretch>
            <a:fillRect/>
          </a:stretch>
        </p:blipFill>
        <p:spPr>
          <a:xfrm>
            <a:off x="4517136" y="475488"/>
            <a:ext cx="4188000" cy="4188000"/>
          </a:xfrm>
          <a:prstGeom prst="roundRect">
            <a:avLst>
              <a:gd fmla="val 8475" name="adj"/>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2"/>
          <p:cNvSpPr txBox="1"/>
          <p:nvPr>
            <p:ph type="title"/>
          </p:nvPr>
        </p:nvSpPr>
        <p:spPr>
          <a:xfrm>
            <a:off x="557784" y="585216"/>
            <a:ext cx="3712500" cy="9327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it"/>
              <a:t>Come comunicare efficacemente con l’AI</a:t>
            </a:r>
            <a:endParaRPr/>
          </a:p>
        </p:txBody>
      </p:sp>
      <p:sp>
        <p:nvSpPr>
          <p:cNvPr id="202" name="Google Shape;202;p32"/>
          <p:cNvSpPr txBox="1"/>
          <p:nvPr>
            <p:ph idx="1" type="body"/>
          </p:nvPr>
        </p:nvSpPr>
        <p:spPr>
          <a:xfrm>
            <a:off x="508525" y="1883625"/>
            <a:ext cx="3761700" cy="2670000"/>
          </a:xfrm>
          <a:prstGeom prst="rect">
            <a:avLst/>
          </a:prstGeom>
        </p:spPr>
        <p:txBody>
          <a:bodyPr anchorCtr="0" anchor="t" bIns="0" lIns="0" spcFirstLastPara="1" rIns="0" wrap="square" tIns="0">
            <a:normAutofit/>
          </a:bodyPr>
          <a:lstStyle/>
          <a:p>
            <a:pPr indent="-311150" lvl="0" marL="457200" rtl="0" algn="l">
              <a:spcBef>
                <a:spcPts val="0"/>
              </a:spcBef>
              <a:spcAft>
                <a:spcPts val="0"/>
              </a:spcAft>
              <a:buSzPts val="1300"/>
              <a:buChar char="●"/>
            </a:pPr>
            <a:r>
              <a:rPr lang="it"/>
              <a:t>Il Prompt Engineering è l'arte di creare istruzioni efficaci per l'IA.</a:t>
            </a:r>
            <a:endParaRPr/>
          </a:p>
          <a:p>
            <a:pPr indent="-311150" lvl="0" marL="457200" rtl="0" algn="l">
              <a:spcBef>
                <a:spcPts val="0"/>
              </a:spcBef>
              <a:spcAft>
                <a:spcPts val="0"/>
              </a:spcAft>
              <a:buSzPts val="1300"/>
              <a:buChar char="●"/>
            </a:pPr>
            <a:r>
              <a:rPr lang="it"/>
              <a:t>Permette di guidare l'IA per ottenere risposte specifiche e utili.</a:t>
            </a:r>
            <a:endParaRPr/>
          </a:p>
          <a:p>
            <a:pPr indent="-311150" lvl="0" marL="457200" rtl="0" algn="l">
              <a:spcBef>
                <a:spcPts val="0"/>
              </a:spcBef>
              <a:spcAft>
                <a:spcPts val="0"/>
              </a:spcAft>
              <a:buSzPts val="1300"/>
              <a:buChar char="●"/>
            </a:pPr>
            <a:r>
              <a:rPr lang="it"/>
              <a:t>La qualità del prompt influenza direttamente l'output dell'IA.</a:t>
            </a:r>
            <a:endParaRPr/>
          </a:p>
          <a:p>
            <a:pPr indent="-311150" lvl="0" marL="457200" rtl="0" algn="l">
              <a:spcBef>
                <a:spcPts val="0"/>
              </a:spcBef>
              <a:spcAft>
                <a:spcPts val="0"/>
              </a:spcAft>
              <a:buSzPts val="1300"/>
              <a:buChar char="●"/>
            </a:pPr>
            <a:r>
              <a:rPr lang="it"/>
              <a:t>Imparare il Prompt Engineering migliora l'interazione con l'IA.</a:t>
            </a:r>
            <a:endParaRPr/>
          </a:p>
        </p:txBody>
      </p:sp>
      <p:pic>
        <p:nvPicPr>
          <p:cNvPr id="203" name="Google Shape;203;p32"/>
          <p:cNvPicPr preferRelativeResize="0"/>
          <p:nvPr>
            <p:ph idx="2" type="pic"/>
          </p:nvPr>
        </p:nvPicPr>
        <p:blipFill>
          <a:blip r:embed="rId3">
            <a:alphaModFix/>
          </a:blip>
          <a:stretch>
            <a:fillRect/>
          </a:stretch>
        </p:blipFill>
        <p:spPr>
          <a:xfrm>
            <a:off x="4626864" y="585216"/>
            <a:ext cx="3968400" cy="3968400"/>
          </a:xfrm>
          <a:prstGeom prst="rect">
            <a:avLst/>
          </a:prstGeom>
        </p:spPr>
      </p:pic>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